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9" r:id="rId2"/>
    <p:sldId id="257" r:id="rId3"/>
    <p:sldId id="333" r:id="rId4"/>
    <p:sldId id="344" r:id="rId5"/>
    <p:sldId id="332" r:id="rId6"/>
    <p:sldId id="342" r:id="rId7"/>
    <p:sldId id="343" r:id="rId8"/>
    <p:sldId id="336" r:id="rId9"/>
    <p:sldId id="338" r:id="rId10"/>
    <p:sldId id="262" r:id="rId11"/>
    <p:sldId id="349" r:id="rId12"/>
    <p:sldId id="339" r:id="rId13"/>
    <p:sldId id="345" r:id="rId14"/>
    <p:sldId id="351" r:id="rId15"/>
    <p:sldId id="352" r:id="rId16"/>
    <p:sldId id="350" r:id="rId17"/>
    <p:sldId id="353" r:id="rId18"/>
    <p:sldId id="382" r:id="rId19"/>
    <p:sldId id="383" r:id="rId20"/>
    <p:sldId id="354" r:id="rId21"/>
    <p:sldId id="355" r:id="rId22"/>
    <p:sldId id="297" r:id="rId23"/>
    <p:sldId id="298" r:id="rId24"/>
    <p:sldId id="299" r:id="rId25"/>
    <p:sldId id="348" r:id="rId26"/>
    <p:sldId id="284" r:id="rId27"/>
    <p:sldId id="356" r:id="rId28"/>
    <p:sldId id="362" r:id="rId29"/>
    <p:sldId id="260" r:id="rId30"/>
    <p:sldId id="357" r:id="rId31"/>
    <p:sldId id="358" r:id="rId32"/>
    <p:sldId id="384" r:id="rId33"/>
    <p:sldId id="359" r:id="rId34"/>
    <p:sldId id="360" r:id="rId35"/>
    <p:sldId id="288" r:id="rId36"/>
    <p:sldId id="361" r:id="rId37"/>
    <p:sldId id="289" r:id="rId38"/>
    <p:sldId id="292" r:id="rId39"/>
    <p:sldId id="385" r:id="rId40"/>
    <p:sldId id="363" r:id="rId41"/>
    <p:sldId id="294" r:id="rId42"/>
    <p:sldId id="364" r:id="rId43"/>
    <p:sldId id="365" r:id="rId44"/>
    <p:sldId id="305" r:id="rId45"/>
    <p:sldId id="306" r:id="rId46"/>
    <p:sldId id="366" r:id="rId47"/>
    <p:sldId id="367" r:id="rId48"/>
    <p:sldId id="309" r:id="rId49"/>
    <p:sldId id="369" r:id="rId50"/>
    <p:sldId id="311" r:id="rId51"/>
    <p:sldId id="368" r:id="rId52"/>
    <p:sldId id="312" r:id="rId53"/>
    <p:sldId id="372" r:id="rId54"/>
    <p:sldId id="370" r:id="rId55"/>
    <p:sldId id="314" r:id="rId56"/>
    <p:sldId id="374" r:id="rId57"/>
    <p:sldId id="373" r:id="rId58"/>
    <p:sldId id="316" r:id="rId59"/>
    <p:sldId id="375" r:id="rId60"/>
    <p:sldId id="317" r:id="rId61"/>
    <p:sldId id="319" r:id="rId62"/>
    <p:sldId id="320" r:id="rId63"/>
    <p:sldId id="376" r:id="rId64"/>
    <p:sldId id="322" r:id="rId65"/>
    <p:sldId id="377" r:id="rId66"/>
    <p:sldId id="324" r:id="rId67"/>
    <p:sldId id="327" r:id="rId68"/>
    <p:sldId id="378" r:id="rId69"/>
    <p:sldId id="328" r:id="rId70"/>
    <p:sldId id="379" r:id="rId71"/>
    <p:sldId id="266" r:id="rId72"/>
    <p:sldId id="265" r:id="rId73"/>
    <p:sldId id="381" r:id="rId74"/>
    <p:sldId id="264" r:id="rId75"/>
    <p:sldId id="386" r:id="rId76"/>
    <p:sldId id="267" r:id="rId77"/>
    <p:sldId id="268" r:id="rId78"/>
    <p:sldId id="269" r:id="rId79"/>
    <p:sldId id="270" r:id="rId80"/>
    <p:sldId id="271" r:id="rId81"/>
    <p:sldId id="272" r:id="rId82"/>
    <p:sldId id="380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66"/>
    <a:srgbClr val="F8CECC"/>
    <a:srgbClr val="C04F15"/>
    <a:srgbClr val="4C4CDB"/>
    <a:srgbClr val="D5E8D4"/>
    <a:srgbClr val="E1D5E7"/>
    <a:srgbClr val="9933FF"/>
    <a:srgbClr val="00994D"/>
    <a:srgbClr val="00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83" autoAdjust="0"/>
  </p:normalViewPr>
  <p:slideViewPr>
    <p:cSldViewPr snapToGrid="0">
      <p:cViewPr>
        <p:scale>
          <a:sx n="100" d="100"/>
          <a:sy n="100" d="100"/>
        </p:scale>
        <p:origin x="43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ED942-8FAB-44BA-9E06-9BCE8E92F583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22D1-60E4-48D0-B8E1-C477EA5E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1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5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9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0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83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19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1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CE3F0-1971-3B0E-FA8E-291C377A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EDA74-D50B-8615-153B-74BFE1B91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E61CD-4F26-1342-07CF-BD42E7C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75BC-128E-558C-AA26-C0E98AA00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0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CD5E-90A8-BA93-B52E-0894A833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3FA03-94E4-9BAC-FA3C-39EDA92D5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D88BB-0921-08B4-9BEA-84C4AA336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CECC6-8011-1AA1-F1F3-86D3774DE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0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8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9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47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1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1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0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98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95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08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28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9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6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55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0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71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50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04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08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5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155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78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9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15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99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31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3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3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3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971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00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014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36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99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093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51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441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473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888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422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136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79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106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61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652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024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941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824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998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52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0A1D-E1DD-4FD4-E702-98989ECC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B9B2C-9758-322E-03EE-5E12C6458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33988-D9FA-9BF0-58C8-6A6770BD0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5495-CCB9-F7B1-BFE7-FD205E5CE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584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486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486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25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9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672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2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7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34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30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0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8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98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9.png"/><Relationship Id="rId10" Type="http://schemas.openxmlformats.org/officeDocument/2006/relationships/image" Target="../media/image128.png"/><Relationship Id="rId4" Type="http://schemas.openxmlformats.org/officeDocument/2006/relationships/image" Target="../media/image107.png"/><Relationship Id="rId9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60.png"/><Relationship Id="rId10" Type="http://schemas.openxmlformats.org/officeDocument/2006/relationships/image" Target="../media/image187.png"/><Relationship Id="rId4" Type="http://schemas.openxmlformats.org/officeDocument/2006/relationships/image" Target="../media/image185.png"/><Relationship Id="rId9" Type="http://schemas.openxmlformats.org/officeDocument/2006/relationships/image" Target="../media/image16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Introduction to </a:t>
            </a:r>
            <a:r>
              <a:rPr lang="en-US" sz="4400" b="1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Quang Duong</a:t>
            </a:r>
          </a:p>
        </p:txBody>
      </p:sp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D7DD-BFD9-DA37-3ED2-217CCFE6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for machine translation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2D9B5-A1FE-CF50-83EC-1A640EB752C7}"/>
              </a:ext>
            </a:extLst>
          </p:cNvPr>
          <p:cNvSpPr txBox="1"/>
          <p:nvPr/>
        </p:nvSpPr>
        <p:spPr>
          <a:xfrm>
            <a:off x="3262237" y="5065487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"I am fine"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5A73A-71AE-CC9A-4E08-8AF1CA9835D9}"/>
              </a:ext>
            </a:extLst>
          </p:cNvPr>
          <p:cNvSpPr txBox="1"/>
          <p:nvPr/>
        </p:nvSpPr>
        <p:spPr>
          <a:xfrm>
            <a:off x="3151292" y="2240232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00C84B-F22C-8A77-DDE5-32BA3EF9CD0B}"/>
              </a:ext>
            </a:extLst>
          </p:cNvPr>
          <p:cNvCxnSpPr>
            <a:cxnSpLocks/>
          </p:cNvCxnSpPr>
          <p:nvPr/>
        </p:nvCxnSpPr>
        <p:spPr>
          <a:xfrm flipV="1">
            <a:off x="3955128" y="2662473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15730-FCF8-68AE-E214-48611FDA42FE}"/>
              </a:ext>
            </a:extLst>
          </p:cNvPr>
          <p:cNvSpPr/>
          <p:nvPr/>
        </p:nvSpPr>
        <p:spPr>
          <a:xfrm>
            <a:off x="2634806" y="3163582"/>
            <a:ext cx="2640646" cy="137293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26C2E-E2C9-B6D2-D2FA-2483D506DB6F}"/>
              </a:ext>
            </a:extLst>
          </p:cNvPr>
          <p:cNvCxnSpPr>
            <a:cxnSpLocks/>
          </p:cNvCxnSpPr>
          <p:nvPr/>
        </p:nvCxnSpPr>
        <p:spPr>
          <a:xfrm flipV="1">
            <a:off x="3966519" y="4555640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255DDC-131B-9C9B-895D-0F54FE4BD638}"/>
              </a:ext>
            </a:extLst>
          </p:cNvPr>
          <p:cNvSpPr/>
          <p:nvPr/>
        </p:nvSpPr>
        <p:spPr>
          <a:xfrm>
            <a:off x="6497505" y="2445735"/>
            <a:ext cx="2640646" cy="26174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8500C-E3ED-DEE3-D919-8A452D3FF365}"/>
              </a:ext>
            </a:extLst>
          </p:cNvPr>
          <p:cNvSpPr/>
          <p:nvPr/>
        </p:nvSpPr>
        <p:spPr>
          <a:xfrm>
            <a:off x="6736787" y="3926188"/>
            <a:ext cx="1069650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C2D2B-2460-E1B0-3DA7-18401AE65845}"/>
              </a:ext>
            </a:extLst>
          </p:cNvPr>
          <p:cNvSpPr/>
          <p:nvPr/>
        </p:nvSpPr>
        <p:spPr>
          <a:xfrm>
            <a:off x="7817827" y="3038122"/>
            <a:ext cx="1149411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4C4773A-4E2E-8ED4-3440-33D3F4E0CB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3784" y="3385401"/>
            <a:ext cx="258614" cy="82296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A7D6B-E0AA-7FAF-B5A8-B45AA02D53A7}"/>
              </a:ext>
            </a:extLst>
          </p:cNvPr>
          <p:cNvCxnSpPr/>
          <p:nvPr/>
        </p:nvCxnSpPr>
        <p:spPr>
          <a:xfrm flipV="1">
            <a:off x="7271611" y="4555640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06B1A2-7F26-D153-BFBB-D056D8D6F7AB}"/>
              </a:ext>
            </a:extLst>
          </p:cNvPr>
          <p:cNvCxnSpPr>
            <a:cxnSpLocks/>
          </p:cNvCxnSpPr>
          <p:nvPr/>
        </p:nvCxnSpPr>
        <p:spPr>
          <a:xfrm flipV="1">
            <a:off x="8750034" y="3667574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A745B7-C7E0-6428-95A2-2012BB74AAF3}"/>
              </a:ext>
            </a:extLst>
          </p:cNvPr>
          <p:cNvCxnSpPr/>
          <p:nvPr/>
        </p:nvCxnSpPr>
        <p:spPr>
          <a:xfrm flipV="1">
            <a:off x="8392533" y="2631666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0A5465-80A7-6F4E-9760-3D847917080E}"/>
              </a:ext>
            </a:extLst>
          </p:cNvPr>
          <p:cNvCxnSpPr>
            <a:cxnSpLocks/>
          </p:cNvCxnSpPr>
          <p:nvPr/>
        </p:nvCxnSpPr>
        <p:spPr>
          <a:xfrm flipV="1">
            <a:off x="5107739" y="2609564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BC4151-00B1-C36C-0F4D-304F5B1BAAAC}"/>
              </a:ext>
            </a:extLst>
          </p:cNvPr>
          <p:cNvCxnSpPr>
            <a:cxnSpLocks/>
          </p:cNvCxnSpPr>
          <p:nvPr/>
        </p:nvCxnSpPr>
        <p:spPr>
          <a:xfrm rot="10800000">
            <a:off x="5233075" y="4446158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27324F-1F0C-C5BF-7EE4-1FBCDB60F3CE}"/>
              </a:ext>
            </a:extLst>
          </p:cNvPr>
          <p:cNvSpPr txBox="1"/>
          <p:nvPr/>
        </p:nvSpPr>
        <p:spPr>
          <a:xfrm>
            <a:off x="5975492" y="5247871"/>
            <a:ext cx="39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Simplified</a:t>
            </a:r>
            <a:r>
              <a:rPr lang="en-US" dirty="0"/>
              <a:t> transformer architecture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AC1BE12C-185C-92AD-BAF3-D184898F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75" y="5120131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rance flag">
            <a:extLst>
              <a:ext uri="{FF2B5EF4-FFF2-40B4-BE49-F238E27FC236}">
                <a16:creationId xmlns:a16="http://schemas.microsoft.com/office/drawing/2014/main" id="{583282E7-D5C0-CC5F-9C14-17BA72BAF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565675" y="2264974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C626A9-5CEE-A8F0-3581-035E2BF72AE6}"/>
              </a:ext>
            </a:extLst>
          </p:cNvPr>
          <p:cNvSpPr txBox="1"/>
          <p:nvPr/>
        </p:nvSpPr>
        <p:spPr>
          <a:xfrm>
            <a:off x="2432325" y="4727855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D26039-CC60-EF71-FF50-3D0B8FA39992}"/>
              </a:ext>
            </a:extLst>
          </p:cNvPr>
          <p:cNvSpPr txBox="1"/>
          <p:nvPr/>
        </p:nvSpPr>
        <p:spPr>
          <a:xfrm>
            <a:off x="2432325" y="1838489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74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3805-EC35-A7A9-EB99-D21EBE10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4EB4-EDA4-C3F1-C058-C3F6CC47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52CCF-AFE3-F688-4F28-0EA30DA52C1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6F1FE5-FF50-D00B-8B15-CF72D29150A8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84C0-66B9-A636-C023-CA23D1C50A0A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ECCA64D3-8976-2797-9DB7-5A7805A546CA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0E255-3CEC-07F8-C30E-79E1E47EDB75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342AB-4861-46DE-B173-A77E6685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F4CE-6E17-1DCD-2C89-95ED472F855B}"/>
              </a:ext>
            </a:extLst>
          </p:cNvPr>
          <p:cNvSpPr txBox="1"/>
          <p:nvPr/>
        </p:nvSpPr>
        <p:spPr>
          <a:xfrm>
            <a:off x="838199" y="5018882"/>
            <a:ext cx="52578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of RNN </a:t>
            </a:r>
          </a:p>
          <a:p>
            <a:r>
              <a:rPr lang="en-US" b="1" dirty="0">
                <a:solidFill>
                  <a:srgbClr val="EA6B66"/>
                </a:solidFill>
              </a:rPr>
              <a:t>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A7882-C9E7-8916-B495-D04806B6239C}"/>
              </a:ext>
            </a:extLst>
          </p:cNvPr>
          <p:cNvSpPr txBox="1"/>
          <p:nvPr/>
        </p:nvSpPr>
        <p:spPr>
          <a:xfrm>
            <a:off x="5699185" y="5018882"/>
            <a:ext cx="6294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Transformer with self-attention mechanism </a:t>
            </a:r>
          </a:p>
          <a:p>
            <a:r>
              <a:rPr lang="en-US" b="1" dirty="0">
                <a:solidFill>
                  <a:srgbClr val="00B050"/>
                </a:solidFill>
              </a:rPr>
              <a:t>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Parallel computation </a:t>
            </a:r>
            <a:r>
              <a:rPr lang="en-US" sz="1600" dirty="0">
                <a:sym typeface="Wingdings" panose="05000000000000000000" pitchFamily="2" charset="2"/>
              </a:rPr>
              <a:t> leverage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Capture long-range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Less prone to vanishing or exploding gradient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04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36314-DC28-8BFF-AE01-DA31C9407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41AC33E3-1663-0FAD-2FFF-825262ED7754}"/>
              </a:ext>
            </a:extLst>
          </p:cNvPr>
          <p:cNvSpPr/>
          <p:nvPr/>
        </p:nvSpPr>
        <p:spPr>
          <a:xfrm>
            <a:off x="923026" y="2967487"/>
            <a:ext cx="979960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FBE4-BF37-CDA6-7A3F-89DA24C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revolutions since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E65FB-44A7-5FEE-50E7-3846AD9B4E8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6377E-8407-D22B-7145-06736E83CCA4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43CF058A-8222-0711-4940-9B33F30E5949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9862F-80C4-D6A1-576E-077EF4835D9F}"/>
              </a:ext>
            </a:extLst>
          </p:cNvPr>
          <p:cNvSpPr txBox="1"/>
          <p:nvPr/>
        </p:nvSpPr>
        <p:spPr>
          <a:xfrm>
            <a:off x="5699185" y="3299929"/>
            <a:ext cx="183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FBC26-0DEB-D266-DCBC-31C0C0AF0506}"/>
              </a:ext>
            </a:extLst>
          </p:cNvPr>
          <p:cNvSpPr txBox="1"/>
          <p:nvPr/>
        </p:nvSpPr>
        <p:spPr>
          <a:xfrm>
            <a:off x="8136146" y="3742046"/>
            <a:ext cx="1145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BERT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PaLM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108E1-DC56-EFE5-28D5-C7014EE26AE7}"/>
              </a:ext>
            </a:extLst>
          </p:cNvPr>
          <p:cNvSpPr txBox="1"/>
          <p:nvPr/>
        </p:nvSpPr>
        <p:spPr>
          <a:xfrm>
            <a:off x="9282023" y="3742046"/>
            <a:ext cx="13658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Llama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Mistral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Phi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Falcon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OLMo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D401E-7B1E-066F-B496-EDC19DF5B9AF}"/>
              </a:ext>
            </a:extLst>
          </p:cNvPr>
          <p:cNvSpPr/>
          <p:nvPr/>
        </p:nvSpPr>
        <p:spPr>
          <a:xfrm>
            <a:off x="8268561" y="2922051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8914E-683F-7E57-A4D8-415D22BE9FA5}"/>
              </a:ext>
            </a:extLst>
          </p:cNvPr>
          <p:cNvSpPr txBox="1"/>
          <p:nvPr/>
        </p:nvSpPr>
        <p:spPr>
          <a:xfrm>
            <a:off x="8136145" y="3299929"/>
            <a:ext cx="38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Pre-trained language models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38EC0-F408-C85E-FE22-064BCD799805}"/>
              </a:ext>
            </a:extLst>
          </p:cNvPr>
          <p:cNvSpPr txBox="1"/>
          <p:nvPr/>
        </p:nvSpPr>
        <p:spPr>
          <a:xfrm>
            <a:off x="7876841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2947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6474-EEAE-01F4-3330-B2760A50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– Plan of attack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987D-AB8A-90CB-5FA3-84A3306C5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09755" cy="43513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Input/output text </a:t>
            </a:r>
            <a:r>
              <a:rPr lang="en-US" dirty="0"/>
              <a:t>data </a:t>
            </a:r>
          </a:p>
          <a:p>
            <a:pPr lvl="1"/>
            <a:r>
              <a:rPr lang="en-US" dirty="0"/>
              <a:t> How does the model understand text data?</a:t>
            </a:r>
          </a:p>
          <a:p>
            <a:r>
              <a:rPr lang="en-US" dirty="0"/>
              <a:t>Transformer </a:t>
            </a:r>
            <a:r>
              <a:rPr lang="en-US" b="1" dirty="0"/>
              <a:t>block-by-block</a:t>
            </a:r>
            <a:endParaRPr lang="en-US" dirty="0"/>
          </a:p>
          <a:p>
            <a:pPr lvl="1"/>
            <a:r>
              <a:rPr lang="en-US" dirty="0"/>
              <a:t> What are the </a:t>
            </a:r>
            <a:r>
              <a:rPr lang="en-US" b="1" dirty="0"/>
              <a:t>input, output, and process</a:t>
            </a:r>
            <a:r>
              <a:rPr lang="en-US" dirty="0"/>
              <a:t> of each block?</a:t>
            </a:r>
          </a:p>
          <a:p>
            <a:pPr lvl="1"/>
            <a:r>
              <a:rPr lang="en-US" dirty="0"/>
              <a:t> What is its meaning?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DA26C-549B-C3DA-3B48-0F2A2F9BCAB4}"/>
              </a:ext>
            </a:extLst>
          </p:cNvPr>
          <p:cNvGrpSpPr/>
          <p:nvPr/>
        </p:nvGrpSpPr>
        <p:grpSpPr>
          <a:xfrm>
            <a:off x="7480171" y="974446"/>
            <a:ext cx="4221737" cy="5518429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65A8DD8-2EE3-9ACF-A15D-73427D80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BD7150-51C0-114B-DCD0-00BB2F67E26E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660737-D21E-8582-FF84-B5BF7D5670F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73A674-E79F-ED76-50C6-970537E1E084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0640FB-20DF-A738-20E9-0BF0ABD3C11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FDC78F0F-CBB6-55A2-B580-B52A5027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1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5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AE01-E5F0-B7BF-2A0A-0515021C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2E4-8A32-77E6-22A5-4AF32B83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Inputs/Outputs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75A79A-1FF1-7AC2-A4F1-C34E80B43C48}"/>
              </a:ext>
            </a:extLst>
          </p:cNvPr>
          <p:cNvGrpSpPr/>
          <p:nvPr/>
        </p:nvGrpSpPr>
        <p:grpSpPr>
          <a:xfrm>
            <a:off x="4018023" y="783869"/>
            <a:ext cx="4476750" cy="5943600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8CF35E7-2D6A-9759-8D03-E8C7B651A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4D17E07-FBA4-5FBC-4752-FF63EF797C9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3F7418-712C-1FD4-ECB5-4D9284B923A1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5AD416-2E4F-3704-E6D1-5B954CB60C77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30DF4F-ABDD-CECA-8E5F-3D326C6DFEF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DF66259F-FEED-7035-A7EE-1113A8F0E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2A51ED-0FFA-48C1-FD36-F5BA3996E956}"/>
              </a:ext>
            </a:extLst>
          </p:cNvPr>
          <p:cNvSpPr/>
          <p:nvPr/>
        </p:nvSpPr>
        <p:spPr>
          <a:xfrm rot="1799226">
            <a:off x="4428438" y="595342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EA8AD6-7737-5F1D-8739-84BC1F7DA7D5}"/>
              </a:ext>
            </a:extLst>
          </p:cNvPr>
          <p:cNvSpPr/>
          <p:nvPr/>
        </p:nvSpPr>
        <p:spPr>
          <a:xfrm rot="19800774" flipH="1">
            <a:off x="7723703" y="5953428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7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2E76-C52B-2143-EEE5-FCCEFDA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B6470-DA9B-FBF6-596A-7D2F6B5C2FBD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7EF7-C9A3-4589-8FAB-C3C42BC50B54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6B3596-7782-B066-CB2A-691BEB71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E860AD9C-8D23-B813-D32E-DAB53BBE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BEE92-4731-32F9-A02A-5436B6734A7B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71B71-7FCC-2149-6766-AD1AB700DDA1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2D64E-13EE-A6CD-52B4-DA5F87EF16E5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C03F9-2E8E-E015-456A-03C270932794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7C2F81B2-D979-9360-7B31-1FD3FEA4852A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76620F-CAD7-23D2-DD5B-A29CAED9FE2A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37DDCD-1E53-DAE5-F757-8917B35DEE0A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79873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EAA0-E989-7C5A-A41B-624F7664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E844-8CFD-B603-760E-4A45C627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D9AC-514A-BC04-BA56-0AF41E399B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955BB-5CDE-036C-26FB-3CE82A07C5E5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87D41-7205-A78B-909E-1C2A730A8A6C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CA9AC4-9753-E2BE-33C2-88CFCB8B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845656A2-6B99-88ED-9B7C-D63564789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B4A43-D5EC-AA92-05CC-4F7216C64D36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44A41-2EB2-846D-80C3-C94A349B7794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9C68F-E2FC-DDE5-3B27-58FF4BF68317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94E2-0F08-E34C-8D07-E33877E2A168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9A9A0B2-405D-3700-0779-BB599C6A31FD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D5CAF-AB3D-5873-A93D-73B7C493B4A1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011B4-95A9-F8A6-5E6F-B0E57D15678E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2960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0856-CA90-457E-FB52-34A7D769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12B-CABA-C1A4-DA6B-3478F85A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5991D-059E-D596-E533-D2410D03BFB6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35BDC-CFA8-46EB-C7E1-27CFFB9E3F6D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FE85B9-A458-5783-6D62-8C19C92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183C18F5-3B81-922F-722A-04D99178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CA162-0392-04AE-530E-4F636ED4EC43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56C33-1398-686C-FDFB-C24A1F687BA9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E7BFC-F269-C9BE-D4EE-35D14E09F30A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3D330-7A15-6AF9-FFEB-854C9DA2A96A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FF9512C-7945-9234-F3F9-EF8B2D87CD08}"/>
              </a:ext>
            </a:extLst>
          </p:cNvPr>
          <p:cNvGraphicFramePr>
            <a:graphicFrameLocks/>
          </p:cNvGraphicFramePr>
          <p:nvPr/>
        </p:nvGraphicFramePr>
        <p:xfrm>
          <a:off x="766925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5D3D8C6-A5A3-71BD-91F8-35BA6D4D5354}"/>
              </a:ext>
            </a:extLst>
          </p:cNvPr>
          <p:cNvGraphicFramePr>
            <a:graphicFrameLocks/>
          </p:cNvGraphicFramePr>
          <p:nvPr/>
        </p:nvGraphicFramePr>
        <p:xfrm>
          <a:off x="675709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60D9D0-4AD8-E365-612C-CC8117902E62}"/>
              </a:ext>
            </a:extLst>
          </p:cNvPr>
          <p:cNvGraphicFramePr>
            <a:graphicFrameLocks/>
          </p:cNvGraphicFramePr>
          <p:nvPr/>
        </p:nvGraphicFramePr>
        <p:xfrm>
          <a:off x="11133340" y="3817286"/>
          <a:ext cx="440919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919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3546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E90B5C-629D-D910-F549-485269BCC09D}"/>
              </a:ext>
            </a:extLst>
          </p:cNvPr>
          <p:cNvGraphicFramePr>
            <a:graphicFrameLocks/>
          </p:cNvGraphicFramePr>
          <p:nvPr/>
        </p:nvGraphicFramePr>
        <p:xfrm>
          <a:off x="9929880" y="3817286"/>
          <a:ext cx="460871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71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1B02-DE22-4BF1-2B07-67120503BB8C}"/>
              </a:ext>
            </a:extLst>
          </p:cNvPr>
          <p:cNvCxnSpPr>
            <a:cxnSpLocks/>
          </p:cNvCxnSpPr>
          <p:nvPr/>
        </p:nvCxnSpPr>
        <p:spPr>
          <a:xfrm>
            <a:off x="699751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8ED48A-007D-FED6-E584-0A442E385C91}"/>
              </a:ext>
            </a:extLst>
          </p:cNvPr>
          <p:cNvCxnSpPr>
            <a:cxnSpLocks/>
          </p:cNvCxnSpPr>
          <p:nvPr/>
        </p:nvCxnSpPr>
        <p:spPr>
          <a:xfrm>
            <a:off x="790967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A4ACBE-955E-C285-CA7B-57C2754C960E}"/>
              </a:ext>
            </a:extLst>
          </p:cNvPr>
          <p:cNvCxnSpPr>
            <a:cxnSpLocks/>
          </p:cNvCxnSpPr>
          <p:nvPr/>
        </p:nvCxnSpPr>
        <p:spPr>
          <a:xfrm>
            <a:off x="10160315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33B081-9BBB-05DB-9ADE-6FF6B895DC57}"/>
              </a:ext>
            </a:extLst>
          </p:cNvPr>
          <p:cNvCxnSpPr>
            <a:cxnSpLocks/>
          </p:cNvCxnSpPr>
          <p:nvPr/>
        </p:nvCxnSpPr>
        <p:spPr>
          <a:xfrm>
            <a:off x="11353799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27613CA-190D-04D1-34BC-35979FBF592F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0258C-E2EB-F8B8-EDA3-D5B3E4AF45E4}"/>
              </a:ext>
            </a:extLst>
          </p:cNvPr>
          <p:cNvSpPr txBox="1"/>
          <p:nvPr/>
        </p:nvSpPr>
        <p:spPr>
          <a:xfrm>
            <a:off x="8492573" y="3354361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077C71-63E1-9BA9-2381-7A4EDC857CA2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3BEFDB-6138-BE78-8538-22096F1A04F4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697AE5-4D27-F646-9666-CE457D96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1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4F84-679D-6156-B878-20BE3487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D4965-81C6-63C3-F0A3-1216574C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106"/>
            <a:ext cx="3964804" cy="59704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982AD-2682-8F1B-2771-9DC381C14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46" y="2181646"/>
            <a:ext cx="3661418" cy="40638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4EAAB-88C7-1371-DC18-91DB782F6577}"/>
              </a:ext>
            </a:extLst>
          </p:cNvPr>
          <p:cNvSpPr txBox="1"/>
          <p:nvPr/>
        </p:nvSpPr>
        <p:spPr>
          <a:xfrm>
            <a:off x="1737645" y="6488668"/>
            <a:ext cx="8716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</p:spTree>
    <p:extLst>
      <p:ext uri="{BB962C8B-B14F-4D97-AF65-F5344CB8AC3E}">
        <p14:creationId xmlns:p14="http://schemas.microsoft.com/office/powerpoint/2010/main" val="24916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9D90-A894-B3E7-D0DD-CE7C267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73B8-0191-6CD4-0CB4-FA042C157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Contains a large vocabulary dictionary</a:t>
            </a:r>
          </a:p>
          <a:p>
            <a:r>
              <a:rPr lang="en-US" dirty="0"/>
              <a:t> Transforms </a:t>
            </a:r>
            <a:r>
              <a:rPr lang="en-US" b="1" dirty="0"/>
              <a:t>text</a:t>
            </a:r>
            <a:r>
              <a:rPr lang="en-US" dirty="0"/>
              <a:t> to </a:t>
            </a:r>
            <a:r>
              <a:rPr lang="en-US" b="1" dirty="0"/>
              <a:t>numerical</a:t>
            </a:r>
            <a:r>
              <a:rPr lang="en-US" dirty="0"/>
              <a:t> representation</a:t>
            </a:r>
          </a:p>
          <a:p>
            <a:r>
              <a:rPr lang="en-US" dirty="0"/>
              <a:t> A token can be a word or a character</a:t>
            </a:r>
          </a:p>
          <a:p>
            <a:r>
              <a:rPr lang="en-US" dirty="0"/>
              <a:t> Special tokens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UNK</a:t>
            </a:r>
            <a:r>
              <a:rPr lang="en-US" sz="2400" dirty="0"/>
              <a:t>: </a:t>
            </a:r>
            <a:r>
              <a:rPr lang="en-US" sz="2400" b="1" dirty="0"/>
              <a:t>Unk</a:t>
            </a:r>
            <a:r>
              <a:rPr lang="en-US" sz="2400" dirty="0"/>
              <a:t>nown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PAD</a:t>
            </a:r>
            <a:r>
              <a:rPr lang="en-US" sz="2400" dirty="0"/>
              <a:t>: </a:t>
            </a:r>
            <a:r>
              <a:rPr lang="en-US" sz="2400" b="1" dirty="0"/>
              <a:t>Pad</a:t>
            </a:r>
            <a:r>
              <a:rPr lang="en-US" sz="2400" dirty="0"/>
              <a:t>ding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SOS</a:t>
            </a:r>
            <a:r>
              <a:rPr lang="en-US" sz="2400" dirty="0"/>
              <a:t>: </a:t>
            </a:r>
            <a:r>
              <a:rPr lang="en-US" sz="2400" b="1" dirty="0"/>
              <a:t>S</a:t>
            </a:r>
            <a:r>
              <a:rPr lang="en-US" sz="2400" dirty="0"/>
              <a:t>tart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EOS</a:t>
            </a:r>
            <a:r>
              <a:rPr lang="en-US" sz="2400" dirty="0"/>
              <a:t>: </a:t>
            </a:r>
            <a:r>
              <a:rPr lang="en-US" sz="2400" b="1" dirty="0"/>
              <a:t>E</a:t>
            </a:r>
            <a:r>
              <a:rPr lang="en-US" sz="2400" dirty="0"/>
              <a:t>nd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4000C-9E26-53AB-B514-C310E1B205C4}"/>
              </a:ext>
            </a:extLst>
          </p:cNvPr>
          <p:cNvSpPr/>
          <p:nvPr/>
        </p:nvSpPr>
        <p:spPr>
          <a:xfrm>
            <a:off x="7615015" y="1871352"/>
            <a:ext cx="3282549" cy="4281442"/>
          </a:xfrm>
          <a:prstGeom prst="rect">
            <a:avLst/>
          </a:pr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77B24-2634-990F-ADCF-AA5BA83EFCA3}"/>
              </a:ext>
            </a:extLst>
          </p:cNvPr>
          <p:cNvSpPr txBox="1"/>
          <p:nvPr/>
        </p:nvSpPr>
        <p:spPr>
          <a:xfrm>
            <a:off x="7875624" y="1991202"/>
            <a:ext cx="249940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"vocab": {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"[UNK]": 0,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"[PAD]": 1,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"[SOS]": 2,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"[EOS]": 3,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"I"   : 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"you": 24,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"very": 75,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"am"  : 107,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"much": 120,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"fine": 550,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"French": 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582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"cook": 1779, 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"Thank": 2089,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6F6C13-F354-53F1-506C-6AC2DA3E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025" y="1879898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B2D4-1E14-0B1F-F150-CAD3433D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A0B9C-8F01-6C81-65E5-2FC3F9DD5129}"/>
              </a:ext>
            </a:extLst>
          </p:cNvPr>
          <p:cNvSpPr txBox="1"/>
          <p:nvPr/>
        </p:nvSpPr>
        <p:spPr>
          <a:xfrm>
            <a:off x="3552312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C0D627-9B3C-4C67-396C-7F0B4831C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472389"/>
              </p:ext>
            </p:extLst>
          </p:nvPr>
        </p:nvGraphicFramePr>
        <p:xfrm>
          <a:off x="5863573" y="3212078"/>
          <a:ext cx="480824" cy="1001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141E63-4250-D9E8-FB1E-66F4DB1026DC}"/>
              </a:ext>
            </a:extLst>
          </p:cNvPr>
          <p:cNvSpPr txBox="1"/>
          <p:nvPr/>
        </p:nvSpPr>
        <p:spPr>
          <a:xfrm>
            <a:off x="7799715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7B2C6-60CB-64A6-60B8-CEFC855799AC}"/>
              </a:ext>
            </a:extLst>
          </p:cNvPr>
          <p:cNvSpPr txBox="1"/>
          <p:nvPr/>
        </p:nvSpPr>
        <p:spPr>
          <a:xfrm>
            <a:off x="5416269" y="1753850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8F7D3-04F5-256B-6302-932DB11EB3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06827" y="3712584"/>
            <a:ext cx="15567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583357-5CBC-C617-7625-F423E00E88A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97" y="3712584"/>
            <a:ext cx="1455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71FDA6-192E-884D-05D0-737AC2CD2435}"/>
              </a:ext>
            </a:extLst>
          </p:cNvPr>
          <p:cNvSpPr txBox="1"/>
          <p:nvPr/>
        </p:nvSpPr>
        <p:spPr>
          <a:xfrm>
            <a:off x="4551530" y="333292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E077D-091B-22AC-3705-1DAF876A224C}"/>
              </a:ext>
            </a:extLst>
          </p:cNvPr>
          <p:cNvSpPr txBox="1"/>
          <p:nvPr/>
        </p:nvSpPr>
        <p:spPr>
          <a:xfrm>
            <a:off x="6538386" y="332987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decodes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80271BD7-F4A9-055E-AAAC-AECE47E6C486}"/>
              </a:ext>
            </a:extLst>
          </p:cNvPr>
          <p:cNvSpPr/>
          <p:nvPr/>
        </p:nvSpPr>
        <p:spPr>
          <a:xfrm rot="1288991">
            <a:off x="4930253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17911308-1210-789A-4BD6-C27DF03F0011}"/>
              </a:ext>
            </a:extLst>
          </p:cNvPr>
          <p:cNvSpPr/>
          <p:nvPr/>
        </p:nvSpPr>
        <p:spPr>
          <a:xfrm rot="20311009" flipH="1">
            <a:off x="6836124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/>
      <p:bldP spid="12" grpId="0"/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Source (max length: 4)</a:t>
            </a:r>
            <a:endParaRPr lang="en-US" b="1" dirty="0"/>
          </a:p>
          <a:p>
            <a:pPr lvl="1"/>
            <a:r>
              <a:rPr lang="en-US" dirty="0"/>
              <a:t>"I am fine"</a:t>
            </a:r>
          </a:p>
          <a:p>
            <a:pPr lvl="1"/>
            <a:r>
              <a:rPr lang="en-US" dirty="0"/>
              <a:t>"Thank you very much"</a:t>
            </a:r>
          </a:p>
          <a:p>
            <a:pPr lvl="1"/>
            <a:r>
              <a:rPr lang="en-US" dirty="0"/>
              <a:t>"I cook French cuisine"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1BE6B5-4BF5-9AC4-F19B-5CEC7DC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4" y="170670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4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Thank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you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very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much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cook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French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am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fine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3358583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2089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952107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122864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107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550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952671" y="3585039"/>
            <a:ext cx="913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Inputs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0F4847-7B94-0324-5116-5595CD4B1090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2F3C6C3-85E1-055F-7F55-A39F4EFDE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1B88DE-1473-5D29-4861-259D3630497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799A8C2-693B-02E1-3596-21857E3D543E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D6A37B-42AB-B973-C75B-E2E10A31648A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FFA1CD-4A3A-4F97-A3CC-F9C3A0E032C4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Checkmark with solid fill">
              <a:extLst>
                <a:ext uri="{FF2B5EF4-FFF2-40B4-BE49-F238E27FC236}">
                  <a16:creationId xmlns:a16="http://schemas.microsoft.com/office/drawing/2014/main" id="{8E422ADB-D784-3C01-DC1C-6F690F96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7F7AD1-D2F3-4BDA-455F-5CEE5E1B0E02}"/>
              </a:ext>
            </a:extLst>
          </p:cNvPr>
          <p:cNvCxnSpPr/>
          <p:nvPr/>
        </p:nvCxnSpPr>
        <p:spPr>
          <a:xfrm flipV="1">
            <a:off x="9175111" y="3559805"/>
            <a:ext cx="913328" cy="328014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BE92752-ED22-1B6A-9A81-594B74EF6C78}"/>
              </a:ext>
            </a:extLst>
          </p:cNvPr>
          <p:cNvSpPr/>
          <p:nvPr/>
        </p:nvSpPr>
        <p:spPr>
          <a:xfrm rot="13862960">
            <a:off x="10138014" y="382967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F26C2AF-5EBB-82FB-D785-195D6AFD140D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9E2F121-E9AA-5A84-A92B-B351DB4BC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0245EC7-B547-7CE5-9701-C2C9ECF695D8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0D14F7-7307-16BF-E11D-B4E8AE7349E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39D2A9-DAFB-28E3-88D9-4B8B0DAD381F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D015F-81A9-84C3-31FD-A028D36DCD2B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69D22601-82B9-487F-86B3-EC924143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6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5140011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573411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887115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27214572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0618863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4733139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Target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65211" y="3610273"/>
            <a:ext cx="2088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For Outputs (shifted right)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8705D-0D7F-4D68-9974-0FCED4816B77}"/>
              </a:ext>
            </a:extLst>
          </p:cNvPr>
          <p:cNvCxnSpPr>
            <a:cxnSpLocks/>
          </p:cNvCxnSpPr>
          <p:nvPr/>
        </p:nvCxnSpPr>
        <p:spPr>
          <a:xfrm flipV="1">
            <a:off x="9175111" y="3619958"/>
            <a:ext cx="2088246" cy="267861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441977-9AF0-338A-BEA5-763641755D25}"/>
              </a:ext>
            </a:extLst>
          </p:cNvPr>
          <p:cNvSpPr/>
          <p:nvPr/>
        </p:nvSpPr>
        <p:spPr>
          <a:xfrm rot="13862960">
            <a:off x="11479766" y="388529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0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3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51799109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332707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0319668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09562215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482200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24111443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Target </a:t>
            </a:r>
            <a:r>
              <a:rPr lang="en-US" sz="1100" dirty="0"/>
              <a:t>tokenizer</a:t>
            </a:r>
          </a:p>
          <a:p>
            <a:r>
              <a:rPr lang="en-US" sz="1100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06135" y="3459877"/>
            <a:ext cx="2206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Target in loss computation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68C225-D1F1-2949-C57C-9F0A125C1E95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E37A390-7D14-97E6-46D1-15FA037F3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81551A-9C03-37D9-7563-AB5AC2DBD4D4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FD3582B-66C9-A0CB-BFBC-2AE9095B38B8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195C3E-7F5B-D95A-9DF4-BC294EE8B4D8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8ABE8B-316A-1C2E-9431-C3D7BC5D9F4A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C90B5B79-5ABE-042B-382B-5D4A6439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7255782-B588-62A4-51F9-A72DB007F481}"/>
              </a:ext>
            </a:extLst>
          </p:cNvPr>
          <p:cNvSpPr/>
          <p:nvPr/>
        </p:nvSpPr>
        <p:spPr>
          <a:xfrm>
            <a:off x="9131977" y="586057"/>
            <a:ext cx="1310579" cy="551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D5678-F3C7-E042-2058-55D0BC002288}"/>
              </a:ext>
            </a:extLst>
          </p:cNvPr>
          <p:cNvSpPr txBox="1"/>
          <p:nvPr/>
        </p:nvSpPr>
        <p:spPr>
          <a:xfrm>
            <a:off x="9105257" y="45364"/>
            <a:ext cx="69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048D12-E1E5-CF5E-FBAA-92E027C2B011}"/>
              </a:ext>
            </a:extLst>
          </p:cNvPr>
          <p:cNvCxnSpPr>
            <a:cxnSpLocks/>
          </p:cNvCxnSpPr>
          <p:nvPr/>
        </p:nvCxnSpPr>
        <p:spPr>
          <a:xfrm>
            <a:off x="9444367" y="337091"/>
            <a:ext cx="0" cy="27039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D209F9C-E7BB-9F05-4745-91424AD2681B}"/>
              </a:ext>
            </a:extLst>
          </p:cNvPr>
          <p:cNvCxnSpPr>
            <a:endCxn id="25" idx="7"/>
          </p:cNvCxnSpPr>
          <p:nvPr/>
        </p:nvCxnSpPr>
        <p:spPr>
          <a:xfrm rot="10800000" flipV="1">
            <a:off x="10250627" y="365125"/>
            <a:ext cx="1020705" cy="301632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3033EC8-C6F4-07DB-889C-35CA28E861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81775" y="1716165"/>
            <a:ext cx="3506759" cy="804679"/>
          </a:xfrm>
          <a:prstGeom prst="bentConnector3">
            <a:avLst>
              <a:gd name="adj1" fmla="val 100181"/>
            </a:avLst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B491F10-E281-56D8-FB15-19D523F22214}"/>
              </a:ext>
            </a:extLst>
          </p:cNvPr>
          <p:cNvSpPr/>
          <p:nvPr/>
        </p:nvSpPr>
        <p:spPr>
          <a:xfrm rot="9786085">
            <a:off x="9765899" y="-11619"/>
            <a:ext cx="448126" cy="357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8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01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1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60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7ECF-F93B-AFDF-3E83-88F6D2BB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1FA3B9-2720-BDCA-AD41-97D3E71CC0DD}"/>
              </a:ext>
            </a:extLst>
          </p:cNvPr>
          <p:cNvSpPr/>
          <p:nvPr/>
        </p:nvSpPr>
        <p:spPr>
          <a:xfrm>
            <a:off x="3655772" y="5334052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6B275-B79B-DE5C-22C5-979267BF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 &amp; Decoder 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572FA4-0C3A-DDFE-2084-F582A262F938}"/>
              </a:ext>
            </a:extLst>
          </p:cNvPr>
          <p:cNvSpPr/>
          <p:nvPr/>
        </p:nvSpPr>
        <p:spPr>
          <a:xfrm>
            <a:off x="6095640" y="533405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FA2EF8-DFCC-0D38-BE56-338D98D8F5B7}"/>
              </a:ext>
            </a:extLst>
          </p:cNvPr>
          <p:cNvSpPr/>
          <p:nvPr/>
        </p:nvSpPr>
        <p:spPr>
          <a:xfrm>
            <a:off x="6212792" y="2381993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E7CA44-7AFE-13AC-43F3-13FDFD87BCAA}"/>
              </a:ext>
            </a:extLst>
          </p:cNvPr>
          <p:cNvSpPr/>
          <p:nvPr/>
        </p:nvSpPr>
        <p:spPr>
          <a:xfrm>
            <a:off x="4153256" y="3248376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F1024B-F655-8D9C-14C8-B6036F554C55}"/>
              </a:ext>
            </a:extLst>
          </p:cNvPr>
          <p:cNvSpPr/>
          <p:nvPr/>
        </p:nvSpPr>
        <p:spPr>
          <a:xfrm>
            <a:off x="6212793" y="1964627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F30E8-8DCC-76A6-24B5-183DBD3C1B7C}"/>
              </a:ext>
            </a:extLst>
          </p:cNvPr>
          <p:cNvSpPr txBox="1"/>
          <p:nvPr/>
        </p:nvSpPr>
        <p:spPr>
          <a:xfrm>
            <a:off x="2866069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2DCB2-9027-1125-3796-78F6C85E20C5}"/>
              </a:ext>
            </a:extLst>
          </p:cNvPr>
          <p:cNvSpPr txBox="1"/>
          <p:nvPr/>
        </p:nvSpPr>
        <p:spPr>
          <a:xfrm>
            <a:off x="7907592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1B689-17E3-685C-0A3E-43D64AB81641}"/>
              </a:ext>
            </a:extLst>
          </p:cNvPr>
          <p:cNvSpPr txBox="1"/>
          <p:nvPr/>
        </p:nvSpPr>
        <p:spPr>
          <a:xfrm>
            <a:off x="3458510" y="3846175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CDCAF-F12C-5E57-5D34-7134E289F3B2}"/>
              </a:ext>
            </a:extLst>
          </p:cNvPr>
          <p:cNvSpPr txBox="1"/>
          <p:nvPr/>
        </p:nvSpPr>
        <p:spPr>
          <a:xfrm>
            <a:off x="7314888" y="319860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37DF8-D0E9-D431-30A9-85453980F056}"/>
              </a:ext>
            </a:extLst>
          </p:cNvPr>
          <p:cNvSpPr txBox="1"/>
          <p:nvPr/>
        </p:nvSpPr>
        <p:spPr>
          <a:xfrm>
            <a:off x="7314888" y="2033499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BC61069-541E-B9FC-D049-D0734715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1056430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4B29CF5-BB07-1F38-707B-5C96D54D85FB}"/>
              </a:ext>
            </a:extLst>
          </p:cNvPr>
          <p:cNvSpPr/>
          <p:nvPr/>
        </p:nvSpPr>
        <p:spPr>
          <a:xfrm rot="1799226">
            <a:off x="2356170" y="538251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8F0698-7528-22CE-AC86-FA9E5856E35E}"/>
              </a:ext>
            </a:extLst>
          </p:cNvPr>
          <p:cNvSpPr/>
          <p:nvPr/>
        </p:nvSpPr>
        <p:spPr>
          <a:xfrm rot="19800774" flipH="1">
            <a:off x="8619117" y="5301946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716DF-640F-9101-6E9D-7A0236C2CFDD}"/>
              </a:ext>
            </a:extLst>
          </p:cNvPr>
          <p:cNvGrpSpPr/>
          <p:nvPr/>
        </p:nvGrpSpPr>
        <p:grpSpPr>
          <a:xfrm>
            <a:off x="6482696" y="1179537"/>
            <a:ext cx="4137953" cy="3074239"/>
            <a:chOff x="6897009" y="1424443"/>
            <a:chExt cx="4137953" cy="307423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B4BC22F-8A23-0D7E-2E5B-46DFE2DC7A60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99BCC1E-A3CE-804D-FD97-863586FD3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1E94D8E6-FCCD-A7B8-5297-B5337D2741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650" y="2100878"/>
              <a:ext cx="6477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910C5-2242-224A-80A6-D3A169F9CCD1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DB71B-42B3-97F0-F51B-96B53B430FBD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4CDF23-05D8-6C88-58BF-B035647D76B9}"/>
                </a:ext>
              </a:extLst>
            </p:cNvPr>
            <p:cNvSpPr txBox="1"/>
            <p:nvPr/>
          </p:nvSpPr>
          <p:spPr>
            <a:xfrm>
              <a:off x="9334500" y="1424443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Encoder Input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9E0003-FF92-1CA9-70CA-8925DCB46C83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A6CD7C-E238-21C5-B53D-82B67FA74F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72E1CE0-1267-564B-881B-47877255FE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1544428"/>
              <a:ext cx="0" cy="66479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985BA4-C832-D8EA-4777-C566481DF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A3A6BE-3187-19F0-E654-F731886B4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6464D32-48DC-C05C-6371-4844B6722CF2}"/>
                    </a:ext>
                  </a:extLst>
                </p:cNvPr>
                <p:cNvSpPr txBox="1"/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6464D32-48DC-C05C-6371-4844B6722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8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695738-DBEC-DBD1-1720-C6F2B41344C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639D8B-3CE0-26B5-3FBA-37C724BEE1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5193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44B9D9-7394-FAD1-407A-0231DB4A6956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C7017C-725E-187F-54F5-F6F47F3B4FC3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AE0A2450-94B4-F32A-FB5F-081512D43C2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173B-F6A9-25AF-0A3E-F0F06537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2F3C-3854-3AFE-9634-D9076B80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66286C8-7570-9599-CB90-68EBD69EE7F4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DB5E0-711A-BF60-4147-83125A0BCBF0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D816B-271A-E3C6-7273-AEA78D846F90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09507-5F46-CD77-555E-0C241B0AE131}"/>
              </a:ext>
            </a:extLst>
          </p:cNvPr>
          <p:cNvSpPr txBox="1"/>
          <p:nvPr/>
        </p:nvSpPr>
        <p:spPr>
          <a:xfrm>
            <a:off x="838199" y="3311376"/>
            <a:ext cx="50245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31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5F3A-78C8-C195-0D00-B2C12123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3A64-E94C-E110-E060-17CF48F4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B1C8B-A32A-CB91-88F6-2C2A4899E4C6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AEA73-9AB0-8CCD-30C7-FA4A7169B7D8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F5788F-30DE-C7E0-FFC5-76C53D0F0127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ADE98-29DE-F84F-EACC-7DB7286A8EF6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A62475-AFE2-2ED2-C2D7-E2564949B8F3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9E9F3-7949-506B-BB79-04EBB788D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486678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E9DD7F-BB30-3523-5170-3BE59971E737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Bracket 4">
            <a:extLst>
              <a:ext uri="{FF2B5EF4-FFF2-40B4-BE49-F238E27FC236}">
                <a16:creationId xmlns:a16="http://schemas.microsoft.com/office/drawing/2014/main" id="{E133236C-D17A-4DF2-8DB4-AD05E4EC5D5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185904-269B-4568-CCF9-8B04EF614EAF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855098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3BBD-36F2-A818-0E44-19E6E663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636E-3D45-F356-FEE5-7CBF5607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AC0A3-BF49-AB19-0FD4-2C6BD4F9AEEE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BA951-E891-119D-04BD-221951C8CB16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C42410-8B46-5EFF-9413-52EA4F3D0C2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14FF8E-94E7-4C2D-2E7A-5A11BBA61BC1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83CBC1F-FD79-1350-0809-C98A8080E27B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DFEDBA-9703-7E82-624D-FB8213E45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4634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5C669-7399-0C3B-1E03-11EFD0168CB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E11385-9D50-3013-8A72-EF5280C5E689}"/>
              </a:ext>
            </a:extLst>
          </p:cNvPr>
          <p:cNvCxnSpPr>
            <a:cxnSpLocks/>
          </p:cNvCxnSpPr>
          <p:nvPr/>
        </p:nvCxnSpPr>
        <p:spPr>
          <a:xfrm flipV="1">
            <a:off x="8920187" y="95250"/>
            <a:ext cx="0" cy="283150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E8B357-E3A7-7BC4-D43C-BBCC3816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732550"/>
              </p:ext>
            </p:extLst>
          </p:nvPr>
        </p:nvGraphicFramePr>
        <p:xfrm>
          <a:off x="6879352" y="4307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523.415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1265.142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4189.251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452.716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6234.624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412.414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1794.127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7745.984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1314.124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65.764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1543.345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9" name="Right Bracket 8">
            <a:extLst>
              <a:ext uri="{FF2B5EF4-FFF2-40B4-BE49-F238E27FC236}">
                <a16:creationId xmlns:a16="http://schemas.microsoft.com/office/drawing/2014/main" id="{5415FE89-38AA-0939-4774-D37090811BE1}"/>
              </a:ext>
            </a:extLst>
          </p:cNvPr>
          <p:cNvSpPr/>
          <p:nvPr/>
        </p:nvSpPr>
        <p:spPr>
          <a:xfrm>
            <a:off x="11114257" y="624130"/>
            <a:ext cx="45719" cy="171902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/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9009C3-592A-C9F0-5063-6E7D956936E3}"/>
              </a:ext>
            </a:extLst>
          </p:cNvPr>
          <p:cNvSpPr/>
          <p:nvPr/>
        </p:nvSpPr>
        <p:spPr>
          <a:xfrm rot="5400000" flipH="1">
            <a:off x="8920462" y="-1312823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/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3E9F087A-7F02-59DF-9FE8-5B9218071FFF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011C4E5-D643-449D-ED79-4AC6AB2792FA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25810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8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5893-9C36-FAF1-2A87-AAE82D18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9593-FAF3-E093-677D-696BF886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02BBA7-3EA5-F269-5003-377BF7F90F3F}"/>
              </a:ext>
            </a:extLst>
          </p:cNvPr>
          <p:cNvSpPr/>
          <p:nvPr/>
        </p:nvSpPr>
        <p:spPr>
          <a:xfrm>
            <a:off x="6482696" y="1445782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8C67E56-B40E-160C-C052-858D4D778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02" y="1808347"/>
            <a:ext cx="714375" cy="742950"/>
          </a:xfrm>
          <a:prstGeom prst="rect">
            <a:avLst/>
          </a:prstGeom>
          <a:noFill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9615EB1-A893-4F7F-D634-040654900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37" y="1855972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6C6E7F-8213-B0A6-7786-89CCEB2F67B2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A4765-E2A3-1FC7-1EC7-4ECEDA7BCCF0}"/>
              </a:ext>
            </a:extLst>
          </p:cNvPr>
          <p:cNvSpPr txBox="1"/>
          <p:nvPr/>
        </p:nvSpPr>
        <p:spPr>
          <a:xfrm>
            <a:off x="6784597" y="1443679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5F5B5-AADD-9E4B-497D-5FE4B2F04C02}"/>
              </a:ext>
            </a:extLst>
          </p:cNvPr>
          <p:cNvSpPr txBox="1"/>
          <p:nvPr/>
        </p:nvSpPr>
        <p:spPr>
          <a:xfrm>
            <a:off x="8920187" y="117953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A0A5A-8B57-7A2D-926F-B9503402CF92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E221AB-22FB-796A-327F-AEA387B98FC9}"/>
              </a:ext>
            </a:extLst>
          </p:cNvPr>
          <p:cNvCxnSpPr>
            <a:cxnSpLocks/>
          </p:cNvCxnSpPr>
          <p:nvPr/>
        </p:nvCxnSpPr>
        <p:spPr>
          <a:xfrm>
            <a:off x="7549177" y="2179822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91EA58-EEBD-7476-5D0B-E12C8F3F9821}"/>
              </a:ext>
            </a:extLst>
          </p:cNvPr>
          <p:cNvCxnSpPr>
            <a:cxnSpLocks/>
          </p:cNvCxnSpPr>
          <p:nvPr/>
        </p:nvCxnSpPr>
        <p:spPr>
          <a:xfrm flipV="1">
            <a:off x="8920187" y="1299522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C64AB8-85E6-B6F5-3BCA-C81FA97C541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B795BD-A7EC-CB99-B745-6D110D2608EB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/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/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8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0D8497-BB2D-A7C4-4C16-710A2A0ECF10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58A49A-1DD6-7325-5329-93EF7DBE2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739277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81EFC4-2996-A57B-BFCD-622F38E70F0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812EADFA-A5D3-87B8-31DA-8E2C4E5B9E53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BF4BC4-3F31-3A38-8193-8F9FEA11E1E1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7230090" y="2551297"/>
            <a:ext cx="1690098" cy="1414090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B3CBD-BB6E-B0D6-10F0-26CD5FF6A4B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59647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FBFF-76D6-D022-63FF-5B4675D4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0932-E3BA-04DF-1128-87E16403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7F0-87EC-32CF-795B-830E94B5971E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7AB526-8E59-AB00-7884-93B9344B7CC1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43374B-1089-11A6-D90C-504E04146C61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18013B-4302-49E4-F790-6C90E7D72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76647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6925FA7C-3CE2-615C-8C20-F4E61FCE7FE6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CB72F4-DABD-C456-9260-3BEB940184B9}"/>
                  </a:ext>
                </a:extLst>
              </p:cNvPr>
              <p:cNvSpPr txBox="1"/>
              <p:nvPr/>
            </p:nvSpPr>
            <p:spPr>
              <a:xfrm>
                <a:off x="7949813" y="-1159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CB72F4-DABD-C456-9260-3BEB94018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-11593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0AB9539C-F5D7-2C82-4D4D-17F7F43426B5}"/>
              </a:ext>
            </a:extLst>
          </p:cNvPr>
          <p:cNvSpPr/>
          <p:nvPr/>
        </p:nvSpPr>
        <p:spPr>
          <a:xfrm rot="5400000" flipH="1">
            <a:off x="8920462" y="-1325523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13F65-5809-DD63-7B19-EDD2006FEF4A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8839DF-A7F6-052E-8204-060BA4607515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8839DF-A7F6-052E-8204-060BA4607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66CA3B-ED2F-E66E-7F25-65E69B6E746F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66CA3B-ED2F-E66E-7F25-65E69B6E7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AC8DE6-C7AA-E892-7F0C-F3A84231F0DB}"/>
                  </a:ext>
                </a:extLst>
              </p:cNvPr>
              <p:cNvSpPr txBox="1"/>
              <p:nvPr/>
            </p:nvSpPr>
            <p:spPr>
              <a:xfrm>
                <a:off x="7102502" y="341932"/>
                <a:ext cx="3773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AC8DE6-C7AA-E892-7F0C-F3A84231F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02" y="341932"/>
                <a:ext cx="377347" cy="184666"/>
              </a:xfrm>
              <a:prstGeom prst="rect">
                <a:avLst/>
              </a:prstGeom>
              <a:blipFill>
                <a:blip r:embed="rId9"/>
                <a:stretch>
                  <a:fillRect l="-8065" r="-967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0C2144-0A06-B555-37FC-4576E653BC1B}"/>
                  </a:ext>
                </a:extLst>
              </p:cNvPr>
              <p:cNvSpPr txBox="1"/>
              <p:nvPr/>
            </p:nvSpPr>
            <p:spPr>
              <a:xfrm>
                <a:off x="10505553" y="341932"/>
                <a:ext cx="10057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0C2144-0A06-B555-37FC-4576E653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553" y="341932"/>
                <a:ext cx="1005788" cy="184666"/>
              </a:xfrm>
              <a:prstGeom prst="rect">
                <a:avLst/>
              </a:prstGeom>
              <a:blipFill>
                <a:blip r:embed="rId10"/>
                <a:stretch>
                  <a:fillRect l="-2424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7D1D9-288F-D3EA-9521-E5FA9449FAE6}"/>
                  </a:ext>
                </a:extLst>
              </p:cNvPr>
              <p:cNvSpPr txBox="1"/>
              <p:nvPr/>
            </p:nvSpPr>
            <p:spPr>
              <a:xfrm>
                <a:off x="7934281" y="341932"/>
                <a:ext cx="3773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7D1D9-288F-D3EA-9521-E5FA9449F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281" y="341932"/>
                <a:ext cx="377347" cy="184666"/>
              </a:xfrm>
              <a:prstGeom prst="rect">
                <a:avLst/>
              </a:prstGeom>
              <a:blipFill>
                <a:blip r:embed="rId11"/>
                <a:stretch>
                  <a:fillRect l="-9836" r="-1147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1E2356-32EC-0DDD-9653-56262D3C008A}"/>
                  </a:ext>
                </a:extLst>
              </p:cNvPr>
              <p:cNvSpPr txBox="1"/>
              <p:nvPr/>
            </p:nvSpPr>
            <p:spPr>
              <a:xfrm>
                <a:off x="9677897" y="349737"/>
                <a:ext cx="1987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1E2356-32EC-0DDD-9653-56262D3C0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897" y="349737"/>
                <a:ext cx="198772" cy="215444"/>
              </a:xfrm>
              <a:prstGeom prst="rect">
                <a:avLst/>
              </a:prstGeom>
              <a:blipFill>
                <a:blip r:embed="rId14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4DA318D1-2F22-8776-0734-B229BB51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4CEB1F-3999-DD8B-8F97-1F6367BE24E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8439793-D9BD-A900-DA78-E0F8747807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604352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EFEE46-8AB6-2787-3D31-828199B83F23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C635ACE0-5D3F-FA27-3C20-B8E88F5F7C4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6F62C8A-0ECA-5380-54EF-D3A609479CE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960827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B4BC22F-8A23-0D7E-2E5B-46DFE2DC7A60}"/>
              </a:ext>
            </a:extLst>
          </p:cNvPr>
          <p:cNvSpPr/>
          <p:nvPr/>
        </p:nvSpPr>
        <p:spPr>
          <a:xfrm>
            <a:off x="4471309" y="1726976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99BCC1E-A3CE-804D-FD97-863586FD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15" y="2089541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E94D8E6-FCCD-A7B8-5297-B5337D27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213716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910C5-2242-224A-80A6-D3A169F9CCD1}"/>
              </a:ext>
            </a:extLst>
          </p:cNvPr>
          <p:cNvSpPr/>
          <p:nvPr/>
        </p:nvSpPr>
        <p:spPr>
          <a:xfrm>
            <a:off x="6108700" y="3207947"/>
            <a:ext cx="1600200" cy="64633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DB71B-42B3-97F0-F51B-96B53B430FBD}"/>
              </a:ext>
            </a:extLst>
          </p:cNvPr>
          <p:cNvSpPr txBox="1"/>
          <p:nvPr/>
        </p:nvSpPr>
        <p:spPr>
          <a:xfrm>
            <a:off x="4773210" y="1724873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Positional</a:t>
            </a:r>
          </a:p>
          <a:p>
            <a:r>
              <a:rPr lang="en-US" sz="1200" dirty="0"/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CDF23-05D8-6C88-58BF-B035647D76B9}"/>
              </a:ext>
            </a:extLst>
          </p:cNvPr>
          <p:cNvSpPr txBox="1"/>
          <p:nvPr/>
        </p:nvSpPr>
        <p:spPr>
          <a:xfrm>
            <a:off x="6908800" y="146073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E0003-FF92-1CA9-70CA-8925DCB46C83}"/>
              </a:ext>
            </a:extLst>
          </p:cNvPr>
          <p:cNvSpPr txBox="1"/>
          <p:nvPr/>
        </p:nvSpPr>
        <p:spPr>
          <a:xfrm>
            <a:off x="6940527" y="3902939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/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A6CD7C-E238-21C5-B53D-82B67FA74F43}"/>
              </a:ext>
            </a:extLst>
          </p:cNvPr>
          <p:cNvCxnSpPr>
            <a:cxnSpLocks/>
          </p:cNvCxnSpPr>
          <p:nvPr/>
        </p:nvCxnSpPr>
        <p:spPr>
          <a:xfrm>
            <a:off x="5537790" y="2461016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E1CE0-1267-564B-881B-47877255FE6F}"/>
              </a:ext>
            </a:extLst>
          </p:cNvPr>
          <p:cNvCxnSpPr>
            <a:cxnSpLocks/>
          </p:cNvCxnSpPr>
          <p:nvPr/>
        </p:nvCxnSpPr>
        <p:spPr>
          <a:xfrm flipV="1">
            <a:off x="6908800" y="1580716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985BA4-C832-D8EA-4777-C566481DFB59}"/>
              </a:ext>
            </a:extLst>
          </p:cNvPr>
          <p:cNvCxnSpPr>
            <a:cxnSpLocks/>
          </p:cNvCxnSpPr>
          <p:nvPr/>
        </p:nvCxnSpPr>
        <p:spPr>
          <a:xfrm flipV="1">
            <a:off x="6908800" y="3854277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A3A6BE-3187-19F0-E654-F731886B49CE}"/>
              </a:ext>
            </a:extLst>
          </p:cNvPr>
          <p:cNvCxnSpPr>
            <a:cxnSpLocks/>
          </p:cNvCxnSpPr>
          <p:nvPr/>
        </p:nvCxnSpPr>
        <p:spPr>
          <a:xfrm flipV="1">
            <a:off x="6908800" y="2662238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/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/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/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9286D1-4626-2C23-8AD2-33A8E8B80CF4}"/>
              </a:ext>
            </a:extLst>
          </p:cNvPr>
          <p:cNvCxnSpPr>
            <a:cxnSpLocks/>
          </p:cNvCxnSpPr>
          <p:nvPr/>
        </p:nvCxnSpPr>
        <p:spPr>
          <a:xfrm>
            <a:off x="5717953" y="5656733"/>
            <a:ext cx="5089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5C31037-74CC-779B-5C8F-A8843A6A676D}"/>
              </a:ext>
            </a:extLst>
          </p:cNvPr>
          <p:cNvSpPr/>
          <p:nvPr/>
        </p:nvSpPr>
        <p:spPr>
          <a:xfrm>
            <a:off x="10938283" y="2427452"/>
            <a:ext cx="45719" cy="100584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/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2239A15-2934-DBBC-3083-D8E1EA720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3206" y="2835571"/>
            <a:ext cx="2244873" cy="11224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7BD1C3-C65A-AF65-D73A-B415923132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7058" y="2397765"/>
            <a:ext cx="2391495" cy="1195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5096DE-94A0-D776-15EB-BC1F6B4C77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9397" y="2784866"/>
            <a:ext cx="2244873" cy="11224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9C1840-1263-784A-163D-69A8A6ACD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1923" y="2346943"/>
            <a:ext cx="2391495" cy="1195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/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ket 47">
            <a:extLst>
              <a:ext uri="{FF2B5EF4-FFF2-40B4-BE49-F238E27FC236}">
                <a16:creationId xmlns:a16="http://schemas.microsoft.com/office/drawing/2014/main" id="{B2285D73-9F63-055A-A40C-9F295C47073F}"/>
              </a:ext>
            </a:extLst>
          </p:cNvPr>
          <p:cNvSpPr/>
          <p:nvPr/>
        </p:nvSpPr>
        <p:spPr>
          <a:xfrm rot="5400000" flipH="1">
            <a:off x="9697158" y="1289877"/>
            <a:ext cx="49712" cy="194088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/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ket 53">
            <a:extLst>
              <a:ext uri="{FF2B5EF4-FFF2-40B4-BE49-F238E27FC236}">
                <a16:creationId xmlns:a16="http://schemas.microsoft.com/office/drawing/2014/main" id="{416D3EEA-78BC-F017-B95D-D994B7741A24}"/>
              </a:ext>
            </a:extLst>
          </p:cNvPr>
          <p:cNvSpPr/>
          <p:nvPr/>
        </p:nvSpPr>
        <p:spPr>
          <a:xfrm>
            <a:off x="7462512" y="4635505"/>
            <a:ext cx="57151" cy="201168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F7BF39A1-43A5-5E0C-7965-C4F8B6A3ACCB}"/>
              </a:ext>
            </a:extLst>
          </p:cNvPr>
          <p:cNvSpPr/>
          <p:nvPr/>
        </p:nvSpPr>
        <p:spPr>
          <a:xfrm rot="1838260">
            <a:off x="10939213" y="3503699"/>
            <a:ext cx="195449" cy="338554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/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Bracket 58">
            <a:extLst>
              <a:ext uri="{FF2B5EF4-FFF2-40B4-BE49-F238E27FC236}">
                <a16:creationId xmlns:a16="http://schemas.microsoft.com/office/drawing/2014/main" id="{4E8DC903-A364-D19D-EFFA-82B344F76A5D}"/>
              </a:ext>
            </a:extLst>
          </p:cNvPr>
          <p:cNvSpPr/>
          <p:nvPr/>
        </p:nvSpPr>
        <p:spPr>
          <a:xfrm rot="5400000" flipH="1">
            <a:off x="4321975" y="4691193"/>
            <a:ext cx="65849" cy="60479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/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blipFill>
                <a:blip r:embed="rId1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0BC52A5-D9D7-46F5-8C78-27602BFE98DC}"/>
              </a:ext>
            </a:extLst>
          </p:cNvPr>
          <p:cNvSpPr txBox="1"/>
          <p:nvPr/>
        </p:nvSpPr>
        <p:spPr>
          <a:xfrm>
            <a:off x="3600385" y="5047675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59DE-97FE-B371-5B2D-BEA4D282F447}"/>
              </a:ext>
            </a:extLst>
          </p:cNvPr>
          <p:cNvSpPr txBox="1"/>
          <p:nvPr/>
        </p:nvSpPr>
        <p:spPr>
          <a:xfrm>
            <a:off x="4401526" y="5047675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DB31DE-54C1-9279-831D-C1A1FB7FA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842670"/>
              </p:ext>
            </p:extLst>
          </p:nvPr>
        </p:nvGraphicFramePr>
        <p:xfrm>
          <a:off x="692057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742328-B8A4-63EF-BB3D-8EB845905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94340"/>
              </p:ext>
            </p:extLst>
          </p:nvPr>
        </p:nvGraphicFramePr>
        <p:xfrm>
          <a:off x="642810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batch=2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6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900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233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C722D5-5D62-31D1-AD74-008E1C2A95CC}"/>
              </a:ext>
            </a:extLst>
          </p:cNvPr>
          <p:cNvSpPr/>
          <p:nvPr/>
        </p:nvSpPr>
        <p:spPr>
          <a:xfrm rot="1799226">
            <a:off x="3059416" y="326677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77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60AA0B-3AE5-6302-5388-35535C329668}"/>
              </a:ext>
            </a:extLst>
          </p:cNvPr>
          <p:cNvCxnSpPr/>
          <p:nvPr/>
        </p:nvCxnSpPr>
        <p:spPr>
          <a:xfrm>
            <a:off x="7275021" y="5890699"/>
            <a:ext cx="33337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8CF30CC-ECCE-5F15-9425-24656AEE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40" y="5273379"/>
            <a:ext cx="2823651" cy="1423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CF8191-50B1-4408-8674-9D9CD7D87071}"/>
              </a:ext>
            </a:extLst>
          </p:cNvPr>
          <p:cNvSpPr txBox="1"/>
          <p:nvPr/>
        </p:nvSpPr>
        <p:spPr>
          <a:xfrm>
            <a:off x="168653" y="5807631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183390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98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9F53-CF80-9A7E-1856-98063789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54B0-66E3-26C0-8F30-FB99042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75B8D-F03B-5A59-6AE6-9C5BD14289E7}"/>
              </a:ext>
            </a:extLst>
          </p:cNvPr>
          <p:cNvSpPr txBox="1"/>
          <p:nvPr/>
        </p:nvSpPr>
        <p:spPr>
          <a:xfrm>
            <a:off x="838199" y="4720302"/>
            <a:ext cx="101854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Some advantages of RNNs 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Efficient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handling of sequential data types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such as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text, speech, and time series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Ability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process inputs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of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variable lengths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, a feature lacking in feedforward neural networks.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Enhanced training efficiency due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weight sharing across different time steps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DFA617-3B87-387E-A800-2257F22E7BDE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4C79A-28B1-96F7-95D7-15D9BFACD21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2567-A578-DDD1-8FD6-6E08B9AF0B99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C3CFF-32BC-8865-A6C8-9727A199678A}"/>
              </a:ext>
            </a:extLst>
          </p:cNvPr>
          <p:cNvSpPr txBox="1"/>
          <p:nvPr/>
        </p:nvSpPr>
        <p:spPr>
          <a:xfrm>
            <a:off x="838200" y="3311376"/>
            <a:ext cx="4953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7AD26-1400-8FC0-E299-A20FDAC9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996A-33AF-12A1-9D77-CF50A410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38BD-0F5B-F78B-2AFD-8894289B1E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Layer Normalization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Feed Forward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65A643-CD94-71F4-FD51-8B45C96CC939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AB01FD-DEA4-E5F2-3430-0D531B0D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5E0315-A7C4-C2AA-8B9F-80B679B8123D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0797B2-EE20-0616-FB23-D1E7CA90EBBF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E529F9-46B0-6E66-5A6F-734FEBFE2908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DE9D6-788B-DA67-B26B-90B881DE1C37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D221D2-2D93-FDF7-9428-EA5F993D9887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355C20-0CA4-5CD5-4E60-9D7D678D766F}"/>
              </a:ext>
            </a:extLst>
          </p:cNvPr>
          <p:cNvCxnSpPr/>
          <p:nvPr/>
        </p:nvCxnSpPr>
        <p:spPr>
          <a:xfrm>
            <a:off x="7275021" y="5890699"/>
            <a:ext cx="33337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A4A0525-9C26-A470-E716-461A27F2CA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40" y="5273379"/>
            <a:ext cx="2823651" cy="142399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66B9A3C-03F4-53DD-C437-1AD731DB492C}"/>
              </a:ext>
            </a:extLst>
          </p:cNvPr>
          <p:cNvSpPr/>
          <p:nvPr/>
        </p:nvSpPr>
        <p:spPr>
          <a:xfrm rot="19800774" flipH="1">
            <a:off x="9982758" y="400276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CAAD9-864D-86C0-BBC1-905F5282CD03}"/>
              </a:ext>
            </a:extLst>
          </p:cNvPr>
          <p:cNvSpPr txBox="1"/>
          <p:nvPr/>
        </p:nvSpPr>
        <p:spPr>
          <a:xfrm>
            <a:off x="168653" y="5807631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4040410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B061-13D3-7322-9349-EC678BE4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0976C0-44CC-0494-BD1E-C91914BD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927658" cy="23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142AB-38B6-CD6F-7D6E-1E3348E7E54D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/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𝑸𝒖𝒆𝒓𝒚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lang="en-US" sz="1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𝑲𝒆𝒚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𝑽𝒂𝒍𝒖𝒆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/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E3432058-1FDE-7668-B9B0-E823FED1B31D}"/>
              </a:ext>
            </a:extLst>
          </p:cNvPr>
          <p:cNvSpPr/>
          <p:nvPr/>
        </p:nvSpPr>
        <p:spPr>
          <a:xfrm rot="10800000">
            <a:off x="1311480" y="4059897"/>
            <a:ext cx="45719" cy="111853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/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ket 14">
            <a:extLst>
              <a:ext uri="{FF2B5EF4-FFF2-40B4-BE49-F238E27FC236}">
                <a16:creationId xmlns:a16="http://schemas.microsoft.com/office/drawing/2014/main" id="{F267C994-48B1-43F3-5C87-FBF710A42D11}"/>
              </a:ext>
            </a:extLst>
          </p:cNvPr>
          <p:cNvSpPr/>
          <p:nvPr/>
        </p:nvSpPr>
        <p:spPr>
          <a:xfrm rot="16200000" flipH="1">
            <a:off x="2806395" y="4237321"/>
            <a:ext cx="45719" cy="2362644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/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2C225B9-5DD2-061C-CBA3-B111F9DB3BFF}"/>
              </a:ext>
            </a:extLst>
          </p:cNvPr>
          <p:cNvSpPr/>
          <p:nvPr/>
        </p:nvSpPr>
        <p:spPr>
          <a:xfrm rot="8961740" flipV="1">
            <a:off x="1269998" y="5275222"/>
            <a:ext cx="82963" cy="286841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/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6822546-1E3B-F054-5666-5266ADD21F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2919" y="3907166"/>
            <a:ext cx="2823651" cy="14239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854CD7-381B-8900-3C94-7921A38C9046}"/>
              </a:ext>
            </a:extLst>
          </p:cNvPr>
          <p:cNvSpPr txBox="1"/>
          <p:nvPr/>
        </p:nvSpPr>
        <p:spPr>
          <a:xfrm>
            <a:off x="828175" y="5815633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545777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8B5D-27A8-790E-F70B-2652085D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C12D0965-05A5-47C8-8E0C-09A1BFA0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1855-4654-4BFB-6C65-3AE88A2D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EBEAB-A2F5-C73C-27F0-2E5923467D18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19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6E32-107A-9EA1-B8A4-C1BFDE85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0ED2D587-DC2F-6033-CB31-AB50C70C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4CA69-5E8B-8E96-0331-18C4DEE7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0993" cy="1325563"/>
          </a:xfrm>
        </p:spPr>
        <p:txBody>
          <a:bodyPr/>
          <a:lstStyle/>
          <a:p>
            <a:r>
              <a:rPr lang="en-US" b="1" dirty="0"/>
              <a:t>1-Head Attention Layer – Self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919A-26EA-260D-EF10-C59C25C96E57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E6A40E-1F0D-5B00-2570-5F7A99CAE148}"/>
              </a:ext>
            </a:extLst>
          </p:cNvPr>
          <p:cNvSpPr/>
          <p:nvPr/>
        </p:nvSpPr>
        <p:spPr>
          <a:xfrm>
            <a:off x="9373579" y="2477366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6153F1-EB86-1D07-1207-D36E4E69098F}"/>
              </a:ext>
            </a:extLst>
          </p:cNvPr>
          <p:cNvSpPr txBox="1"/>
          <p:nvPr/>
        </p:nvSpPr>
        <p:spPr>
          <a:xfrm>
            <a:off x="9624045" y="2163053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876866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7931896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0.116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7931896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7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0.116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32590" y="1568680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43271"/>
              </p:ext>
            </p:extLst>
          </p:nvPr>
        </p:nvGraphicFramePr>
        <p:xfrm>
          <a:off x="984751" y="369307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522E13-C1D6-14DE-E911-894D46E99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13157"/>
              </p:ext>
            </p:extLst>
          </p:nvPr>
        </p:nvGraphicFramePr>
        <p:xfrm>
          <a:off x="5597441" y="3469839"/>
          <a:ext cx="2479512" cy="145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4874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668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979AA099-5D18-378B-F9A5-9C27A142A619}"/>
              </a:ext>
            </a:extLst>
          </p:cNvPr>
          <p:cNvSpPr/>
          <p:nvPr/>
        </p:nvSpPr>
        <p:spPr>
          <a:xfrm>
            <a:off x="909172" y="3383109"/>
            <a:ext cx="385743" cy="1975103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24456EA6-5FFB-EC46-FBD5-F74E1939C265}"/>
              </a:ext>
            </a:extLst>
          </p:cNvPr>
          <p:cNvSpPr/>
          <p:nvPr/>
        </p:nvSpPr>
        <p:spPr>
          <a:xfrm rot="10800000">
            <a:off x="7944577" y="3383107"/>
            <a:ext cx="385743" cy="1975102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/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𝑜𝑓𝑡𝑚𝑎𝑥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blipFill>
                <a:blip r:embed="rId7"/>
                <a:stretch>
                  <a:fillRect r="-2325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92767-810F-5E74-7266-6EE5FB5E5524}"/>
              </a:ext>
            </a:extLst>
          </p:cNvPr>
          <p:cNvCxnSpPr>
            <a:cxnSpLocks/>
          </p:cNvCxnSpPr>
          <p:nvPr/>
        </p:nvCxnSpPr>
        <p:spPr>
          <a:xfrm>
            <a:off x="1085316" y="5102371"/>
            <a:ext cx="7058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/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blipFill>
                <a:blip r:embed="rId9"/>
                <a:stretch>
                  <a:fillRect l="-1093" r="-710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/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blipFill>
                <a:blip r:embed="rId10"/>
                <a:stretch>
                  <a:fillRect r="-1803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blipFill>
                <a:blip r:embed="rId11"/>
                <a:stretch>
                  <a:fillRect l="-230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BAC9DA-1FAB-6E1A-8DE5-FAAFCF2BE218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0244136" y="2926264"/>
            <a:ext cx="2" cy="538517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6814521" y="6438809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Self-attention -&gt; Words to relate to each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2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199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793685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0.116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793685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6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0.116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42987" y="1654582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22834"/>
              </p:ext>
            </p:extLst>
          </p:nvPr>
        </p:nvGraphicFramePr>
        <p:xfrm>
          <a:off x="3868954" y="443668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blipFill>
                <a:blip r:embed="rId7"/>
                <a:stretch>
                  <a:fillRect l="-400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blipFill>
                <a:blip r:embed="rId8"/>
                <a:stretch>
                  <a:fillRect l="-2302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132893" y="6383101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896E851-B0D4-8698-0449-53ED42280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24140"/>
              </p:ext>
            </p:extLst>
          </p:nvPr>
        </p:nvGraphicFramePr>
        <p:xfrm>
          <a:off x="8460054" y="4504512"/>
          <a:ext cx="3520715" cy="873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143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5464DE5-D3F9-1D2E-C61B-1A0DD5646AF6}"/>
              </a:ext>
            </a:extLst>
          </p:cNvPr>
          <p:cNvSpPr txBox="1"/>
          <p:nvPr/>
        </p:nvSpPr>
        <p:spPr>
          <a:xfrm>
            <a:off x="3890923" y="5729690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/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blipFill>
                <a:blip r:embed="rId9"/>
                <a:stretch>
                  <a:fillRect l="-250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67F5C4-9935-DE69-B463-644FFB788DDA}"/>
              </a:ext>
            </a:extLst>
          </p:cNvPr>
          <p:cNvSpPr txBox="1"/>
          <p:nvPr/>
        </p:nvSpPr>
        <p:spPr>
          <a:xfrm>
            <a:off x="8480800" y="6486082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D6FD3-D285-8FAA-B8F9-C7A51E12CD65}"/>
              </a:ext>
            </a:extLst>
          </p:cNvPr>
          <p:cNvSpPr txBox="1"/>
          <p:nvPr/>
        </p:nvSpPr>
        <p:spPr>
          <a:xfrm>
            <a:off x="8138132" y="6099022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BB34AE-246A-4D53-BEAF-7E707C9B3ACF}"/>
              </a:ext>
            </a:extLst>
          </p:cNvPr>
          <p:cNvCxnSpPr/>
          <p:nvPr/>
        </p:nvCxnSpPr>
        <p:spPr>
          <a:xfrm>
            <a:off x="1959803" y="6129962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BF9894-B669-9BAB-5431-A560AE62B5A8}"/>
              </a:ext>
            </a:extLst>
          </p:cNvPr>
          <p:cNvCxnSpPr/>
          <p:nvPr/>
        </p:nvCxnSpPr>
        <p:spPr>
          <a:xfrm>
            <a:off x="5935214" y="5476551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4FFB51-9DAC-EDAC-457D-E485EF954D5A}"/>
              </a:ext>
            </a:extLst>
          </p:cNvPr>
          <p:cNvCxnSpPr>
            <a:cxnSpLocks/>
          </p:cNvCxnSpPr>
          <p:nvPr/>
        </p:nvCxnSpPr>
        <p:spPr>
          <a:xfrm>
            <a:off x="10245275" y="5476551"/>
            <a:ext cx="0" cy="53372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0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24A027-325C-8D10-CF4A-F7D091C522A1}"/>
              </a:ext>
            </a:extLst>
          </p:cNvPr>
          <p:cNvSpPr/>
          <p:nvPr/>
        </p:nvSpPr>
        <p:spPr>
          <a:xfrm>
            <a:off x="9358398" y="1568680"/>
            <a:ext cx="1995402" cy="147436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BA9EF-B6D3-5212-1C5C-AE50748EE767}"/>
              </a:ext>
            </a:extLst>
          </p:cNvPr>
          <p:cNvSpPr txBox="1"/>
          <p:nvPr/>
        </p:nvSpPr>
        <p:spPr>
          <a:xfrm>
            <a:off x="9642987" y="1313508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1-Head Attention </a:t>
            </a:r>
          </a:p>
        </p:txBody>
      </p:sp>
    </p:spTree>
    <p:extLst>
      <p:ext uri="{BB962C8B-B14F-4D97-AF65-F5344CB8AC3E}">
        <p14:creationId xmlns:p14="http://schemas.microsoft.com/office/powerpoint/2010/main" val="2259490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5E3E-B5AD-90C7-0804-48831E5C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31CF76-1D59-934E-E8ED-3BE3FB24CC6C}"/>
              </a:ext>
            </a:extLst>
          </p:cNvPr>
          <p:cNvSpPr/>
          <p:nvPr/>
        </p:nvSpPr>
        <p:spPr>
          <a:xfrm>
            <a:off x="4443814" y="1501752"/>
            <a:ext cx="4658995" cy="15191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715456-DD98-D539-078C-73B7957B709D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CDFCF7-7EDD-F422-9D67-802821876FC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52B1D5-AB51-FC2D-A1BC-B6ADE1E650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4B211-9551-31F1-49B8-7C0D31A8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77641-429F-A385-671C-C2513106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DC6EAC5-B140-DC65-D316-8EC413A6C583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1A9C95-2342-6512-06DC-05755866A95F}"/>
                  </a:ext>
                </a:extLst>
              </p:cNvPr>
              <p:cNvSpPr txBox="1"/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1A9C95-2342-6512-06DC-05755866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 r="-1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C891F1-EB06-88BA-DE24-89F4AB9C12E0}"/>
                  </a:ext>
                </a:extLst>
              </p:cNvPr>
              <p:cNvSpPr txBox="1"/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C891F1-EB06-88BA-DE24-89F4AB9C1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1075F7F6-174F-B0D7-7F09-8CF023E012F4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18D9A0FB-02A7-333C-AA68-8B9B2B2EF2AA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9DA676F-CB8B-7CBB-4C43-DC89455F28A2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3BF8194-58EB-708F-0432-DA008E4E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89" y="1438439"/>
            <a:ext cx="3111758" cy="51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A0D08C1-AC25-2103-4647-C1F97BFFD06E}"/>
              </a:ext>
            </a:extLst>
          </p:cNvPr>
          <p:cNvSpPr txBox="1"/>
          <p:nvPr/>
        </p:nvSpPr>
        <p:spPr>
          <a:xfrm>
            <a:off x="9314916" y="2107424"/>
            <a:ext cx="2384277" cy="30777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Apply a linear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4268AA-E1F5-B81C-90A1-918F3A98A3A8}"/>
                  </a:ext>
                </a:extLst>
              </p:cNvPr>
              <p:cNvSpPr txBox="1"/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4268AA-E1F5-B81C-90A1-918F3A98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40FD91-A73B-3C58-63F9-66FC28BACF3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9463B1-1C8C-F599-97D4-8F18D4CAE656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102809" y="2261313"/>
            <a:ext cx="212107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0DA298-44D8-240F-F5CC-3EB3B8480DD8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2B4C80-0C3B-12C7-5878-1646E5791823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78CB9B-1591-037F-3291-A1D505AA38F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5554781-6788-7C97-8699-E3FA61C603B3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57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722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1639ED-5F1A-0F32-264C-0725E33195EA}"/>
              </a:ext>
            </a:extLst>
          </p:cNvPr>
          <p:cNvSpPr/>
          <p:nvPr/>
        </p:nvSpPr>
        <p:spPr>
          <a:xfrm rot="19800774" flipH="1">
            <a:off x="9813424" y="31777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DEF0460-043B-6C8C-BFFF-9E2BB13977F6}"/>
              </a:ext>
            </a:extLst>
          </p:cNvPr>
          <p:cNvSpPr/>
          <p:nvPr/>
        </p:nvSpPr>
        <p:spPr>
          <a:xfrm rot="19800774" flipH="1">
            <a:off x="9821064" y="157149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2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6416-FF47-E8A5-D2D8-E47FA4FC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en-US" dirty="0"/>
                  <a:t> Given a feature vector of a token, having 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Calculate mean</a:t>
                </a:r>
              </a:p>
              <a:p>
                <a:endParaRPr lang="en-US" dirty="0"/>
              </a:p>
              <a:p>
                <a:r>
                  <a:rPr lang="en-US" dirty="0"/>
                  <a:t> Calculate variance</a:t>
                </a:r>
              </a:p>
              <a:p>
                <a:endParaRPr lang="en-US" dirty="0"/>
              </a:p>
              <a:p>
                <a:r>
                  <a:rPr lang="en-US" dirty="0"/>
                  <a:t> Normalization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3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0618AE-8D41-DB19-6DAB-ABB63E4BF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31982"/>
              </p:ext>
            </p:extLst>
          </p:nvPr>
        </p:nvGraphicFramePr>
        <p:xfrm>
          <a:off x="3834925" y="2498358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/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blipFill>
                <a:blip r:embed="rId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/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blipFill>
                <a:blip r:embed="rId5"/>
                <a:stretch>
                  <a:fillRect r="-381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/>
              <p:nvPr/>
            </p:nvSpPr>
            <p:spPr>
              <a:xfrm>
                <a:off x="4609982" y="3142899"/>
                <a:ext cx="1917000" cy="90819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3142899"/>
                <a:ext cx="1917000" cy="9081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/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/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𝑠𝑚𝑎𝑙𝑙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𝑎𝑣𝑜𝑖𝑑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𝑧𝑒𝑟𝑜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blipFill>
                <a:blip r:embed="rId8"/>
                <a:stretch>
                  <a:fillRect l="-231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0E51CA-7089-DF85-242A-3911A0B68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6307"/>
              </p:ext>
            </p:extLst>
          </p:nvPr>
        </p:nvGraphicFramePr>
        <p:xfrm>
          <a:off x="3834925" y="6471359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/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blipFill>
                <a:blip r:embed="rId9"/>
                <a:stretch>
                  <a:fillRect r="-5294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/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blipFill>
                <a:blip r:embed="rId10"/>
                <a:stretch>
                  <a:fillRect r="-1526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64EB9-9FBF-79BF-4CDC-3F249DF6FCFC}"/>
              </a:ext>
            </a:extLst>
          </p:cNvPr>
          <p:cNvSpPr txBox="1"/>
          <p:nvPr/>
        </p:nvSpPr>
        <p:spPr>
          <a:xfrm>
            <a:off x="838199" y="5018882"/>
            <a:ext cx="82031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Sequential computation, one word at a time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Less rooms for parallel computation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Longer sequence, longer computation time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D710B6-CC2A-62BB-67B7-4588509B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AC13E-EF88-5DE4-942E-D09CDC6D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0C628-C5BE-1C80-FD29-7A837BD06D13}"/>
              </a:ext>
            </a:extLst>
          </p:cNvPr>
          <p:cNvSpPr txBox="1"/>
          <p:nvPr/>
        </p:nvSpPr>
        <p:spPr>
          <a:xfrm>
            <a:off x="2355019" y="1982472"/>
            <a:ext cx="489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C4CDB"/>
                </a:solidFill>
              </a:rPr>
              <a:t>“She stands up and opens the …………..”</a:t>
            </a:r>
          </a:p>
        </p:txBody>
      </p:sp>
    </p:spTree>
    <p:extLst>
      <p:ext uri="{BB962C8B-B14F-4D97-AF65-F5344CB8AC3E}">
        <p14:creationId xmlns:p14="http://schemas.microsoft.com/office/powerpoint/2010/main" val="363463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2C14-D9B5-4781-14AB-17987F96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D9D202-F699-BBA7-04AE-07BFD3CF8C61}"/>
              </a:ext>
            </a:extLst>
          </p:cNvPr>
          <p:cNvSpPr/>
          <p:nvPr/>
        </p:nvSpPr>
        <p:spPr>
          <a:xfrm>
            <a:off x="4988074" y="3350688"/>
            <a:ext cx="1726250" cy="537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873F0-06CC-A6EC-4F4C-4845AD51B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65" y="5162334"/>
            <a:ext cx="1975669" cy="997784"/>
          </a:xfrm>
          <a:prstGeom prst="rect">
            <a:avLst/>
          </a:prstGeom>
        </p:spPr>
      </p:pic>
      <p:sp>
        <p:nvSpPr>
          <p:cNvPr id="4" name="Right Bracket 3">
            <a:extLst>
              <a:ext uri="{FF2B5EF4-FFF2-40B4-BE49-F238E27FC236}">
                <a16:creationId xmlns:a16="http://schemas.microsoft.com/office/drawing/2014/main" id="{F6C94BE3-03EF-8E00-1F9A-2675D5996FEE}"/>
              </a:ext>
            </a:extLst>
          </p:cNvPr>
          <p:cNvSpPr/>
          <p:nvPr/>
        </p:nvSpPr>
        <p:spPr>
          <a:xfrm rot="10800000">
            <a:off x="4747275" y="5162333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/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FB0BEF2-C799-62DC-AE7D-4A0EA58F5262}"/>
              </a:ext>
            </a:extLst>
          </p:cNvPr>
          <p:cNvSpPr/>
          <p:nvPr/>
        </p:nvSpPr>
        <p:spPr>
          <a:xfrm rot="16200000" flipH="1" flipV="1">
            <a:off x="5832110" y="5256014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01227F8-4492-429E-9CE8-8F857C9D2E19}"/>
              </a:ext>
            </a:extLst>
          </p:cNvPr>
          <p:cNvSpPr/>
          <p:nvPr/>
        </p:nvSpPr>
        <p:spPr>
          <a:xfrm rot="13378794" flipV="1">
            <a:off x="4684955" y="4901822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/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blipFill>
                <a:blip r:embed="rId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/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/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seq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blipFill>
                <a:blip r:embed="rId7"/>
                <a:stretch>
                  <a:fillRect l="-580" b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88DF956A-C112-9B3C-033F-E922634A3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364" y="1583961"/>
            <a:ext cx="1975670" cy="1000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/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/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64F42F-09B3-4DF0-7FAB-8B54ABDA6178}"/>
              </a:ext>
            </a:extLst>
          </p:cNvPr>
          <p:cNvCxnSpPr>
            <a:cxnSpLocks/>
          </p:cNvCxnSpPr>
          <p:nvPr/>
        </p:nvCxnSpPr>
        <p:spPr>
          <a:xfrm flipV="1">
            <a:off x="5820852" y="3888336"/>
            <a:ext cx="10616" cy="1273998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CDCB3D-70C9-ADE3-5F10-2061A46DCF30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flipV="1">
            <a:off x="5851199" y="2584588"/>
            <a:ext cx="0" cy="76610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96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968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DBA99B9B-834B-DEC0-1C46-AA1E7AB103D0}"/>
              </a:ext>
            </a:extLst>
          </p:cNvPr>
          <p:cNvSpPr/>
          <p:nvPr/>
        </p:nvSpPr>
        <p:spPr>
          <a:xfrm rot="19800774" flipH="1">
            <a:off x="9845416" y="211380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43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C3EE-5880-24E0-5B2A-08783B3A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/>
                  <a:t>Obtain output </a:t>
                </a:r>
                <a:r>
                  <a:rPr lang="en-US" b="1" dirty="0"/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4497A37-47D6-7115-BF6C-5F11A78BAFE4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5088531-4845-8AC7-01B7-3DEA5BEA589D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F14F34C4-4699-CCB4-7A5F-13BE3FE2AD53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A1BF09-2739-E77D-A9D7-4308D1F1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320953-662C-FD7B-1B46-B8501DC3D2DA}"/>
                  </a:ext>
                </a:extLst>
              </p:cNvPr>
              <p:cNvSpPr txBox="1"/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𝑭𝑭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320953-662C-FD7B-1B46-B8501DC3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21BF63B1-D352-C180-CEA1-2A0EEF7DE7F2}"/>
              </a:ext>
            </a:extLst>
          </p:cNvPr>
          <p:cNvGrpSpPr/>
          <p:nvPr/>
        </p:nvGrpSpPr>
        <p:grpSpPr>
          <a:xfrm>
            <a:off x="1541670" y="3499658"/>
            <a:ext cx="9436063" cy="2194055"/>
            <a:chOff x="1171872" y="4551031"/>
            <a:chExt cx="9436063" cy="219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8EB91E5-8EB0-177F-D3D3-7115405EB1B4}"/>
                    </a:ext>
                  </a:extLst>
                </p:cNvPr>
                <p:cNvSpPr txBox="1"/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8EB91E5-8EB0-177F-D3D3-7115405EB1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0033D0E9-8816-4C04-A79D-94F1507EA87C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06F8E309-B7C6-4EDD-25E7-F588667E0493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85730A9-439D-4FBD-B8F1-B5A78684194C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85730A9-439D-4FBD-B8F1-B5A786841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8847B364-6282-72D8-D73D-9A6C1AA415E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EBA06678-810D-B82E-53FB-4D35E28CA136}"/>
                    </a:ext>
                  </a:extLst>
                </p:cNvPr>
                <p:cNvSpPr/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EBA06678-810D-B82E-53FB-4D35E28CA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95A81AA-7491-228E-CE7F-16C2A249477C}"/>
                    </a:ext>
                  </a:extLst>
                </p:cNvPr>
                <p:cNvSpPr txBox="1"/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95A81AA-7491-228E-CE7F-16C2A2494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2D5A207-C371-BCA8-E27B-8F2852097E9C}"/>
                    </a:ext>
                  </a:extLst>
                </p:cNvPr>
                <p:cNvSpPr txBox="1"/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2D5A207-C371-BCA8-E27B-8F2852097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FEF3EDF1-F369-F9C3-EE46-38A7EE6F21FA}"/>
                    </a:ext>
                  </a:extLst>
                </p:cNvPr>
                <p:cNvSpPr/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FEF3EDF1-F369-F9C3-EE46-38A7EE6F2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blipFill>
                  <a:blip r:embed="rId21"/>
                  <a:stretch>
                    <a:fillRect l="-12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Right Bracket 95">
              <a:extLst>
                <a:ext uri="{FF2B5EF4-FFF2-40B4-BE49-F238E27FC236}">
                  <a16:creationId xmlns:a16="http://schemas.microsoft.com/office/drawing/2014/main" id="{58E1E325-DCC9-9D2A-EDAC-10E8B31CB113}"/>
                </a:ext>
              </a:extLst>
            </p:cNvPr>
            <p:cNvSpPr/>
            <p:nvPr/>
          </p:nvSpPr>
          <p:spPr>
            <a:xfrm rot="16200000" flipH="1">
              <a:off x="7907504" y="3958979"/>
              <a:ext cx="96203" cy="483073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DD23761-1A7D-E6BB-8346-E895C20FF019}"/>
                    </a:ext>
                  </a:extLst>
                </p:cNvPr>
                <p:cNvSpPr txBox="1"/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DD23761-1A7D-E6BB-8346-E895C20F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blipFill>
                  <a:blip r:embed="rId22"/>
                  <a:stretch>
                    <a:fillRect r="-3242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73D949-06A0-95F2-E5E5-AF6EEB3EB110}"/>
                    </a:ext>
                  </a:extLst>
                </p:cNvPr>
                <p:cNvSpPr txBox="1"/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𝑭𝑭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73D949-06A0-95F2-E5E5-AF6EEB3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0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630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838EC3D-EE09-DE62-44BB-EEE4CC3CF8B5}"/>
              </a:ext>
            </a:extLst>
          </p:cNvPr>
          <p:cNvSpPr/>
          <p:nvPr/>
        </p:nvSpPr>
        <p:spPr>
          <a:xfrm rot="1799226">
            <a:off x="6698029" y="284345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1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BBD1-3976-A8FD-CBC0-ECA9B1FD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Residual Connection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</p:spPr>
            <p:txBody>
              <a:bodyPr/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 sublayer and a residual connection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Sublayers</a:t>
                </a:r>
                <a:r>
                  <a:rPr lang="en-US" dirty="0"/>
                  <a:t> can be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Feed Forward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Multi-head Attention </a:t>
                </a:r>
              </a:p>
              <a:p>
                <a:pPr lvl="1"/>
                <a:r>
                  <a:rPr lang="en-US" dirty="0"/>
                  <a:t> …</a:t>
                </a:r>
              </a:p>
              <a:p>
                <a:r>
                  <a:rPr lang="en-US" dirty="0"/>
                  <a:t> Obtain the output tensor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  <a:blipFill>
                <a:blip r:embed="rId2"/>
                <a:stretch>
                  <a:fillRect l="-1293" t="-2241" r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8C252-162B-6BCB-6608-E235CED1D326}"/>
              </a:ext>
            </a:extLst>
          </p:cNvPr>
          <p:cNvGrpSpPr/>
          <p:nvPr/>
        </p:nvGrpSpPr>
        <p:grpSpPr>
          <a:xfrm>
            <a:off x="9954737" y="1111970"/>
            <a:ext cx="1255619" cy="3180544"/>
            <a:chOff x="9954737" y="1111970"/>
            <a:chExt cx="1255619" cy="3180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/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/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𝑺𝒖𝒃𝒍𝒂𝒚𝒆𝒓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F6A8D69-FC27-37B9-30CC-5C9211A2CBAB}"/>
                </a:ext>
              </a:extLst>
            </p:cNvPr>
            <p:cNvCxnSpPr>
              <a:stCxn id="4" idx="0"/>
              <a:endCxn id="5" idx="2"/>
            </p:cNvCxnSpPr>
            <p:nvPr/>
          </p:nvCxnSpPr>
          <p:spPr>
            <a:xfrm flipV="1">
              <a:off x="10582546" y="3155924"/>
              <a:ext cx="1" cy="5693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/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C5EAFC2E-870F-1784-C60A-09CC62FCB241}"/>
                </a:ext>
              </a:extLst>
            </p:cNvPr>
            <p:cNvCxnSpPr>
              <a:stCxn id="4" idx="1"/>
              <a:endCxn id="7" idx="2"/>
            </p:cNvCxnSpPr>
            <p:nvPr/>
          </p:nvCxnSpPr>
          <p:spPr>
            <a:xfrm rot="10800000" flipH="1">
              <a:off x="10024834" y="1736593"/>
              <a:ext cx="320750" cy="2272323"/>
            </a:xfrm>
            <a:prstGeom prst="bentConnector3">
              <a:avLst>
                <a:gd name="adj1" fmla="val -121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5005D1-C93F-14FE-C9EF-61D549B00C9A}"/>
                </a:ext>
              </a:extLst>
            </p:cNvPr>
            <p:cNvCxnSpPr>
              <a:stCxn id="5" idx="0"/>
              <a:endCxn id="7" idx="4"/>
            </p:cNvCxnSpPr>
            <p:nvPr/>
          </p:nvCxnSpPr>
          <p:spPr>
            <a:xfrm flipH="1" flipV="1">
              <a:off x="10582546" y="1973554"/>
              <a:ext cx="1" cy="6151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07414C-E815-D261-AEDB-5969CEE0FBE0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10582546" y="1169394"/>
              <a:ext cx="0" cy="3302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/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/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𝒔𝒖𝒃𝒍𝒂𝒚𝒆𝒓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4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517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blipFill>
                <a:blip r:embed="rId4"/>
                <a:stretch>
                  <a:fillRect t="-8333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4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3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31D2-F439-8BEE-100B-6A78DC02E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98B1-EA3D-DD60-3D4C-29DFD6D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7AC6F-5954-57AD-96A0-D2556317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3D693-8AEA-2F09-E7DF-5C7BA59DD62C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Contributions</a:t>
            </a:r>
            <a:r>
              <a:rPr lang="en-US" sz="1600" dirty="0"/>
              <a:t> of </a:t>
            </a:r>
            <a:r>
              <a:rPr lang="en-US" sz="1600" b="1" dirty="0"/>
              <a:t>initial states </a:t>
            </a:r>
            <a:r>
              <a:rPr lang="en-US" sz="1600" dirty="0"/>
              <a:t>or information to the final state or prediction are </a:t>
            </a:r>
            <a:r>
              <a:rPr lang="en-US" sz="1600" b="1" dirty="0"/>
              <a:t>very small </a:t>
            </a:r>
            <a:r>
              <a:rPr lang="en-US" sz="1600" dirty="0"/>
              <a:t>for long sequence context</a:t>
            </a:r>
          </a:p>
          <a:p>
            <a:pPr lvl="2"/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b="1" dirty="0"/>
              <a:t>Loss of information </a:t>
            </a:r>
            <a:r>
              <a:rPr lang="en-US" sz="1600" dirty="0"/>
              <a:t>for </a:t>
            </a:r>
            <a:r>
              <a:rPr lang="en-US" sz="1600" b="1" dirty="0"/>
              <a:t>long-range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3726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1D60-E092-3D45-38CC-801FA847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9BD899-B831-4BF0-365E-13A1C3A27985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02078-C889-CD9E-63F2-D23F34EDDB57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CCCB4D-8B9D-16D3-C4C2-AA2321EA6C0F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EF14DA-443C-2885-6B38-6B4DE71D9680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3767-384C-5020-06CD-4F9E3CC67D32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701C2-EF23-5234-3F45-B4F8324C0926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6B41A-6012-044C-652E-80D62FBCE92B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AC146-BAAD-3617-FD6C-EC7291F1EC61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2BD0-CB30-847D-8B07-B2D75BBAD917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78A23-4D7B-3936-9C4D-0187E483D8B7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A5A43C7-3636-DE29-01F5-B4E7FB59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B124E0-A24F-FA4D-0B13-B61931FE2067}"/>
              </a:ext>
            </a:extLst>
          </p:cNvPr>
          <p:cNvSpPr/>
          <p:nvPr/>
        </p:nvSpPr>
        <p:spPr>
          <a:xfrm rot="19800774" flipH="1">
            <a:off x="8035779" y="261920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b="1" dirty="0"/>
                  <a:t>Most blocks are as same as those in Encoder part</a:t>
                </a:r>
                <a:r>
                  <a:rPr lang="en-US" dirty="0"/>
                  <a:t>, except</a:t>
                </a:r>
              </a:p>
              <a:p>
                <a:pPr lvl="1"/>
                <a:r>
                  <a:rPr lang="en-US" dirty="0"/>
                  <a:t> Multi-head Attention</a:t>
                </a:r>
              </a:p>
              <a:p>
                <a:pPr lvl="1"/>
                <a:r>
                  <a:rPr lang="en-US" dirty="0"/>
                  <a:t> Masked Multi-head Attention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Multi-Head Attention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/>
                  <a:t>come from encoder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comes from decoder's previous blocks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Masked Multi-Head Attention</a:t>
                </a:r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: from 1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  <a:blipFill>
                <a:blip r:embed="rId3"/>
                <a:stretch>
                  <a:fillRect l="-1780" t="-2941" r="-2558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9B1C996-A89E-4ABF-9A99-C9C197691108}"/>
              </a:ext>
            </a:extLst>
          </p:cNvPr>
          <p:cNvSpPr txBox="1"/>
          <p:nvPr/>
        </p:nvSpPr>
        <p:spPr>
          <a:xfrm>
            <a:off x="9395459" y="530180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/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F1CE5-E340-51DE-F347-3C5411AF7367}"/>
              </a:ext>
            </a:extLst>
          </p:cNvPr>
          <p:cNvCxnSpPr/>
          <p:nvPr/>
        </p:nvCxnSpPr>
        <p:spPr>
          <a:xfrm>
            <a:off x="7229474" y="2872352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5A6E08-BF81-4CA2-85A7-E3689F786D9A}"/>
              </a:ext>
            </a:extLst>
          </p:cNvPr>
          <p:cNvCxnSpPr/>
          <p:nvPr/>
        </p:nvCxnSpPr>
        <p:spPr>
          <a:xfrm>
            <a:off x="10041040" y="1032776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BE922B-00C3-739F-8A78-ADABA38C9B4C}"/>
              </a:ext>
            </a:extLst>
          </p:cNvPr>
          <p:cNvCxnSpPr/>
          <p:nvPr/>
        </p:nvCxnSpPr>
        <p:spPr>
          <a:xfrm>
            <a:off x="9904039" y="6717818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/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88F826-DAF7-83DE-0063-CA41EE1C97AD}"/>
              </a:ext>
            </a:extLst>
          </p:cNvPr>
          <p:cNvCxnSpPr/>
          <p:nvPr/>
        </p:nvCxnSpPr>
        <p:spPr>
          <a:xfrm>
            <a:off x="8509680" y="3786017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6D6196-037D-90A3-45C3-C881B0A96AFA}"/>
              </a:ext>
            </a:extLst>
          </p:cNvPr>
          <p:cNvCxnSpPr/>
          <p:nvPr/>
        </p:nvCxnSpPr>
        <p:spPr>
          <a:xfrm>
            <a:off x="8996874" y="3783805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162C94-C333-A774-D35D-8C73BA01BA1F}"/>
              </a:ext>
            </a:extLst>
          </p:cNvPr>
          <p:cNvCxnSpPr>
            <a:cxnSpLocks/>
          </p:cNvCxnSpPr>
          <p:nvPr/>
        </p:nvCxnSpPr>
        <p:spPr>
          <a:xfrm>
            <a:off x="8979280" y="4912809"/>
            <a:ext cx="668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D7FB-02D6-0373-4FF6-C5B2D50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Attention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758338-0865-0BD0-5398-DE4B4446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769861"/>
              </p:ext>
            </p:extLst>
          </p:nvPr>
        </p:nvGraphicFramePr>
        <p:xfrm>
          <a:off x="6621567" y="2832641"/>
          <a:ext cx="5324030" cy="3782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073">
                  <a:extLst>
                    <a:ext uri="{9D8B030D-6E8A-4147-A177-3AD203B41FA5}">
                      <a16:colId xmlns:a16="http://schemas.microsoft.com/office/drawing/2014/main" val="1505741478"/>
                    </a:ext>
                  </a:extLst>
                </a:gridCol>
                <a:gridCol w="733120">
                  <a:extLst>
                    <a:ext uri="{9D8B030D-6E8A-4147-A177-3AD203B41FA5}">
                      <a16:colId xmlns:a16="http://schemas.microsoft.com/office/drawing/2014/main" val="3882829331"/>
                    </a:ext>
                  </a:extLst>
                </a:gridCol>
                <a:gridCol w="849003">
                  <a:extLst>
                    <a:ext uri="{9D8B030D-6E8A-4147-A177-3AD203B41FA5}">
                      <a16:colId xmlns:a16="http://schemas.microsoft.com/office/drawing/2014/main" val="194166866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29498045"/>
                    </a:ext>
                  </a:extLst>
                </a:gridCol>
                <a:gridCol w="820396">
                  <a:extLst>
                    <a:ext uri="{9D8B030D-6E8A-4147-A177-3AD203B41FA5}">
                      <a16:colId xmlns:a16="http://schemas.microsoft.com/office/drawing/2014/main" val="407530097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1006086823"/>
                    </a:ext>
                  </a:extLst>
                </a:gridCol>
              </a:tblGrid>
              <a:tr h="63048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Cette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est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meilleure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36490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Cette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5483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0.525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875713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56367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0.273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0474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meilleure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0.224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2494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/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𝑨𝒕𝒕𝒆𝒏𝒕𝒊𝒐𝒏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1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3669" t="-101942" r="-318705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101942" r="-240769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101942" r="-131852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101942" r="-2299" b="-40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200000" r="-240769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200000" r="-131852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200000" r="-2299" b="-3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300000" r="-131852" b="-2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300000" r="-2299" b="-2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403883" r="-2299" b="-102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/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9EC1FE-7020-3E5A-3D1B-F693DE618EB5}"/>
              </a:ext>
            </a:extLst>
          </p:cNvPr>
          <p:cNvCxnSpPr>
            <a:cxnSpLocks/>
          </p:cNvCxnSpPr>
          <p:nvPr/>
        </p:nvCxnSpPr>
        <p:spPr>
          <a:xfrm>
            <a:off x="11353800" y="1255248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EB3B6E-3E41-A607-4F1B-B0FF153DB233}"/>
              </a:ext>
            </a:extLst>
          </p:cNvPr>
          <p:cNvSpPr txBox="1"/>
          <p:nvPr/>
        </p:nvSpPr>
        <p:spPr>
          <a:xfrm>
            <a:off x="10719203" y="1517114"/>
            <a:ext cx="1269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Self-attention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8FEE1-9297-92C5-1B43-F4A1AFB0CF00}"/>
              </a:ext>
            </a:extLst>
          </p:cNvPr>
          <p:cNvCxnSpPr>
            <a:cxnSpLocks/>
          </p:cNvCxnSpPr>
          <p:nvPr/>
        </p:nvCxnSpPr>
        <p:spPr>
          <a:xfrm>
            <a:off x="3019870" y="2455256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D8C29C-30D5-3551-13FA-8E333FF0FC07}"/>
              </a:ext>
            </a:extLst>
          </p:cNvPr>
          <p:cNvSpPr txBox="1"/>
          <p:nvPr/>
        </p:nvSpPr>
        <p:spPr>
          <a:xfrm>
            <a:off x="3022992" y="2430474"/>
            <a:ext cx="181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Apply mask matrix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0E2840-FE57-801B-3F04-E97B3DCD763B}"/>
              </a:ext>
            </a:extLst>
          </p:cNvPr>
          <p:cNvCxnSpPr>
            <a:cxnSpLocks/>
          </p:cNvCxnSpPr>
          <p:nvPr/>
        </p:nvCxnSpPr>
        <p:spPr>
          <a:xfrm>
            <a:off x="5765919" y="5059235"/>
            <a:ext cx="577909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/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6E015B-B848-392B-57AB-24AEEC70CFC7}"/>
              </a:ext>
            </a:extLst>
          </p:cNvPr>
          <p:cNvSpPr txBox="1"/>
          <p:nvPr/>
        </p:nvSpPr>
        <p:spPr>
          <a:xfrm>
            <a:off x="7320737" y="2411510"/>
            <a:ext cx="4005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Each word  only correlates with previous words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1828F2-D9E2-B480-2BAA-6568D2E3C454}"/>
              </a:ext>
            </a:extLst>
          </p:cNvPr>
          <p:cNvCxnSpPr/>
          <p:nvPr/>
        </p:nvCxnSpPr>
        <p:spPr>
          <a:xfrm>
            <a:off x="1333144" y="3429000"/>
            <a:ext cx="4237291" cy="31865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883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0463-2B0A-2107-83F8-BAF4106C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of 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 The shape of the query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influences the shape of the output </a:t>
                </a:r>
                <a:r>
                  <a:rPr lang="en-US" dirty="0"/>
                  <a:t>from the</a:t>
                </a:r>
                <a:r>
                  <a:rPr lang="en-US" sz="2800" dirty="0"/>
                  <a:t> Multi-Head Attention mechanism in the decoder</a:t>
                </a:r>
              </a:p>
              <a:p>
                <a:endParaRPr lang="en-US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dirty="0"/>
                  <a:t> Regarding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ranges from 1 up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  <a:blipFill>
                <a:blip r:embed="rId2"/>
                <a:stretch>
                  <a:fillRect l="-1676" t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1AFFD6-D4C7-9293-8400-F033326C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1386635"/>
            <a:ext cx="3629891" cy="31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2C1A5-5E41-8535-FA1F-C335F5047FC6}"/>
              </a:ext>
            </a:extLst>
          </p:cNvPr>
          <p:cNvSpPr txBox="1"/>
          <p:nvPr/>
        </p:nvSpPr>
        <p:spPr>
          <a:xfrm>
            <a:off x="7263399" y="2147426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/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/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/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/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/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/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/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71E4C-CF69-814F-1F7E-3643B0A5912E}"/>
              </a:ext>
            </a:extLst>
          </p:cNvPr>
          <p:cNvGrpSpPr/>
          <p:nvPr/>
        </p:nvGrpSpPr>
        <p:grpSpPr>
          <a:xfrm>
            <a:off x="969124" y="3504702"/>
            <a:ext cx="7617074" cy="669358"/>
            <a:chOff x="2488774" y="5807631"/>
            <a:chExt cx="7617074" cy="66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/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𝒔𝒆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𝒅𝒆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𝒔𝒆𝒒</m:t>
                                </m:r>
                              </m:e>
                            </m:d>
                          </m:e>
                        </m:d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𝒔𝒆𝒒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blipFill>
                  <a:blip r:embed="rId11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/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BF547DE-032B-AA14-77F0-072292F8E61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7691215" y="6274498"/>
              <a:ext cx="661400" cy="14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/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/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/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26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CD26-DADC-3458-66F8-B255F4878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73117" cy="4351338"/>
          </a:xfrm>
        </p:spPr>
        <p:txBody>
          <a:bodyPr/>
          <a:lstStyle/>
          <a:p>
            <a:r>
              <a:rPr lang="en-US" dirty="0"/>
              <a:t> Multi-Head Attention</a:t>
            </a:r>
          </a:p>
          <a:p>
            <a:r>
              <a:rPr lang="en-US" dirty="0"/>
              <a:t> Masked Multi-Head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𝒅𝒆𝒄𝒐𝒅𝒆𝒓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 r="-3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EBCB3D-F366-4012-688F-70E3135531D4}"/>
              </a:ext>
            </a:extLst>
          </p:cNvPr>
          <p:cNvSpPr txBox="1"/>
          <p:nvPr/>
        </p:nvSpPr>
        <p:spPr>
          <a:xfrm>
            <a:off x="9321263" y="486999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Decoder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/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0404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745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0D69-DFC6-AC8D-0EC7-C163343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4883-4917-722F-360F-137BD54C7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Projection layer</a:t>
            </a:r>
          </a:p>
          <a:p>
            <a:pPr lvl="1"/>
            <a:r>
              <a:rPr lang="en-US" dirty="0"/>
              <a:t> Linear layer</a:t>
            </a:r>
          </a:p>
          <a:p>
            <a:r>
              <a:rPr lang="en-US" dirty="0"/>
              <a:t>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7BEB91-6B6A-145E-0ED4-AC0622627D7D}"/>
              </a:ext>
            </a:extLst>
          </p:cNvPr>
          <p:cNvSpPr/>
          <p:nvPr/>
        </p:nvSpPr>
        <p:spPr>
          <a:xfrm>
            <a:off x="6885703" y="5061669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679E5-BBCF-5E00-168F-F1923594EF01}"/>
              </a:ext>
            </a:extLst>
          </p:cNvPr>
          <p:cNvSpPr/>
          <p:nvPr/>
        </p:nvSpPr>
        <p:spPr>
          <a:xfrm>
            <a:off x="9325571" y="5061668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9F946-A64C-5413-6D87-43BCE36F2F5C}"/>
              </a:ext>
            </a:extLst>
          </p:cNvPr>
          <p:cNvSpPr/>
          <p:nvPr/>
        </p:nvSpPr>
        <p:spPr>
          <a:xfrm>
            <a:off x="9442723" y="2109610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E28AA1-F7A4-53D5-AA01-100DA4686DA4}"/>
              </a:ext>
            </a:extLst>
          </p:cNvPr>
          <p:cNvSpPr/>
          <p:nvPr/>
        </p:nvSpPr>
        <p:spPr>
          <a:xfrm>
            <a:off x="7383187" y="2975993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54CE62-8244-4733-B4C5-F6920B0C7F18}"/>
              </a:ext>
            </a:extLst>
          </p:cNvPr>
          <p:cNvSpPr/>
          <p:nvPr/>
        </p:nvSpPr>
        <p:spPr>
          <a:xfrm>
            <a:off x="9442724" y="1692244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80318-0A74-B692-2C20-5D5DF3AD2BDB}"/>
              </a:ext>
            </a:extLst>
          </p:cNvPr>
          <p:cNvSpPr txBox="1"/>
          <p:nvPr/>
        </p:nvSpPr>
        <p:spPr>
          <a:xfrm>
            <a:off x="6096000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93453-D001-15F4-3820-1DD393268DAF}"/>
              </a:ext>
            </a:extLst>
          </p:cNvPr>
          <p:cNvSpPr txBox="1"/>
          <p:nvPr/>
        </p:nvSpPr>
        <p:spPr>
          <a:xfrm>
            <a:off x="11137523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308A6-EE09-9ACD-46F9-02839E96700C}"/>
              </a:ext>
            </a:extLst>
          </p:cNvPr>
          <p:cNvSpPr txBox="1"/>
          <p:nvPr/>
        </p:nvSpPr>
        <p:spPr>
          <a:xfrm>
            <a:off x="6688441" y="3573792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82E6-EC0D-EAE4-1D4C-09ECF16511A9}"/>
              </a:ext>
            </a:extLst>
          </p:cNvPr>
          <p:cNvSpPr txBox="1"/>
          <p:nvPr/>
        </p:nvSpPr>
        <p:spPr>
          <a:xfrm>
            <a:off x="10544819" y="2926221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A2828-4B75-2C6A-AE59-8635C0A8957E}"/>
              </a:ext>
            </a:extLst>
          </p:cNvPr>
          <p:cNvSpPr txBox="1"/>
          <p:nvPr/>
        </p:nvSpPr>
        <p:spPr>
          <a:xfrm>
            <a:off x="10544819" y="1761116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5DE13E0-6FFA-58A4-15FA-B077C07A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16" y="784047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79077E1-601B-E152-7D9C-380285160DC8}"/>
              </a:ext>
            </a:extLst>
          </p:cNvPr>
          <p:cNvSpPr/>
          <p:nvPr/>
        </p:nvSpPr>
        <p:spPr>
          <a:xfrm rot="19800774" flipH="1">
            <a:off x="10529060" y="93674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2EFA61-E0B7-6D76-F93B-114D78996077}"/>
              </a:ext>
            </a:extLst>
          </p:cNvPr>
          <p:cNvSpPr/>
          <p:nvPr/>
        </p:nvSpPr>
        <p:spPr>
          <a:xfrm rot="19800774" flipH="1">
            <a:off x="11145805" y="13630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54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1089">
            <a:extLst>
              <a:ext uri="{FF2B5EF4-FFF2-40B4-BE49-F238E27FC236}">
                <a16:creationId xmlns:a16="http://schemas.microsoft.com/office/drawing/2014/main" id="{CB03AE2E-DD12-598F-AF00-1C544E8C4375}"/>
              </a:ext>
            </a:extLst>
          </p:cNvPr>
          <p:cNvSpPr/>
          <p:nvPr/>
        </p:nvSpPr>
        <p:spPr>
          <a:xfrm>
            <a:off x="10211567" y="2120675"/>
            <a:ext cx="1396364" cy="142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B7BF9915-F30E-BE9B-A150-520659AB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45" y="1038454"/>
            <a:ext cx="2198903" cy="2499759"/>
          </a:xfrm>
          <a:prstGeom prst="rect">
            <a:avLst/>
          </a:prstGeom>
        </p:spPr>
      </p:pic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5C8AE09-07CB-B898-7B15-66586C974571}"/>
              </a:ext>
            </a:extLst>
          </p:cNvPr>
          <p:cNvCxnSpPr>
            <a:cxnSpLocks/>
            <a:stCxn id="57" idx="0"/>
            <a:endCxn id="62" idx="2"/>
          </p:cNvCxnSpPr>
          <p:nvPr/>
        </p:nvCxnSpPr>
        <p:spPr>
          <a:xfrm flipH="1" flipV="1">
            <a:off x="7940760" y="4786697"/>
            <a:ext cx="1137" cy="91024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D88F86-92DD-1879-A219-0EED1D07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prediction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A92DC3-3700-3566-6E01-A63772FCD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2752"/>
              </p:ext>
            </p:extLst>
          </p:nvPr>
        </p:nvGraphicFramePr>
        <p:xfrm>
          <a:off x="5875637" y="6289915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214.241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421.145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102.541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312.264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68E62EF-E831-86A0-9AED-D4D31E6E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23895"/>
              </p:ext>
            </p:extLst>
          </p:nvPr>
        </p:nvGraphicFramePr>
        <p:xfrm>
          <a:off x="4883677" y="5117102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3.42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4.65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86.45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4.15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/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𝟓𝟏𝟐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C8BB84DA-950A-147C-35EF-7A6C168182A0}"/>
              </a:ext>
            </a:extLst>
          </p:cNvPr>
          <p:cNvSpPr/>
          <p:nvPr/>
        </p:nvSpPr>
        <p:spPr>
          <a:xfrm>
            <a:off x="7462191" y="5696943"/>
            <a:ext cx="959412" cy="2882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/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/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blipFill>
                <a:blip r:embed="rId6"/>
                <a:stretch>
                  <a:fillRect l="-4301" b="-27451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F70465ED-BE16-D818-CA45-5A5034C2E928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7940760" y="5985217"/>
            <a:ext cx="1137" cy="297377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3" name="Table 1032">
            <a:extLst>
              <a:ext uri="{FF2B5EF4-FFF2-40B4-BE49-F238E27FC236}">
                <a16:creationId xmlns:a16="http://schemas.microsoft.com/office/drawing/2014/main" id="{16BE0EFC-454A-5395-EF9E-F2C4B0252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85285"/>
              </p:ext>
            </p:extLst>
          </p:nvPr>
        </p:nvGraphicFramePr>
        <p:xfrm>
          <a:off x="4883677" y="3898696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0.86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94BB34E9-D13B-588C-C334-DB11CA1BA2AD}"/>
              </a:ext>
            </a:extLst>
          </p:cNvPr>
          <p:cNvCxnSpPr>
            <a:stCxn id="62" idx="0"/>
          </p:cNvCxnSpPr>
          <p:nvPr/>
        </p:nvCxnSpPr>
        <p:spPr>
          <a:xfrm flipH="1" flipV="1">
            <a:off x="7939620" y="4203394"/>
            <a:ext cx="1140" cy="288274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/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blipFill>
                <a:blip r:embed="rId7"/>
                <a:stretch>
                  <a:fillRect l="-39103" t="-115854" r="-48718" b="-16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9" name="Oval 1058">
            <a:extLst>
              <a:ext uri="{FF2B5EF4-FFF2-40B4-BE49-F238E27FC236}">
                <a16:creationId xmlns:a16="http://schemas.microsoft.com/office/drawing/2014/main" id="{60AEFB03-55C3-FB68-E983-EE42C13C418E}"/>
              </a:ext>
            </a:extLst>
          </p:cNvPr>
          <p:cNvSpPr/>
          <p:nvPr/>
        </p:nvSpPr>
        <p:spPr>
          <a:xfrm>
            <a:off x="7141401" y="1676812"/>
            <a:ext cx="1486368" cy="1069214"/>
          </a:xfrm>
          <a:prstGeom prst="ellipse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Je</a:t>
            </a:r>
          </a:p>
        </p:txBody>
      </p: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F59A9824-A346-06D7-F193-4779F8CC1F2F}"/>
              </a:ext>
            </a:extLst>
          </p:cNvPr>
          <p:cNvCxnSpPr>
            <a:cxnSpLocks/>
            <a:stCxn id="1064" idx="0"/>
            <a:endCxn id="1059" idx="4"/>
          </p:cNvCxnSpPr>
          <p:nvPr/>
        </p:nvCxnSpPr>
        <p:spPr>
          <a:xfrm rot="16200000" flipV="1">
            <a:off x="7516058" y="3114554"/>
            <a:ext cx="737057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/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" name="TextBox 1064">
            <a:extLst>
              <a:ext uri="{FF2B5EF4-FFF2-40B4-BE49-F238E27FC236}">
                <a16:creationId xmlns:a16="http://schemas.microsoft.com/office/drawing/2014/main" id="{58BD869D-3A64-AD21-A4B7-6F5ED823975A}"/>
              </a:ext>
            </a:extLst>
          </p:cNvPr>
          <p:cNvSpPr txBox="1"/>
          <p:nvPr/>
        </p:nvSpPr>
        <p:spPr>
          <a:xfrm>
            <a:off x="8966249" y="191222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decode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CBE503A3-8C42-F32F-6BC0-A76DF2E1CC47}"/>
              </a:ext>
            </a:extLst>
          </p:cNvPr>
          <p:cNvSpPr txBox="1"/>
          <p:nvPr/>
        </p:nvSpPr>
        <p:spPr>
          <a:xfrm>
            <a:off x="10190664" y="736545"/>
            <a:ext cx="1618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Target Tokenizer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/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 Given a decoder 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 The Linear layer projects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𝒗𝒐𝒄𝒂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Apply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r>
                  <a:rPr lang="en-US" dirty="0"/>
                  <a:t> Tokenizer decodes</a:t>
                </a: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10"/>
                <a:stretch>
                  <a:fillRect l="-2118" t="-2241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B70FD64-013A-3CCA-426E-D91134ED34C2}"/>
              </a:ext>
            </a:extLst>
          </p:cNvPr>
          <p:cNvCxnSpPr>
            <a:cxnSpLocks/>
          </p:cNvCxnSpPr>
          <p:nvPr/>
        </p:nvCxnSpPr>
        <p:spPr>
          <a:xfrm rot="10800000">
            <a:off x="8622696" y="2191778"/>
            <a:ext cx="1567969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063267-F559-733B-478C-25404A537C3F}"/>
              </a:ext>
            </a:extLst>
          </p:cNvPr>
          <p:cNvGrpSpPr/>
          <p:nvPr/>
        </p:nvGrpSpPr>
        <p:grpSpPr>
          <a:xfrm>
            <a:off x="196932" y="5438330"/>
            <a:ext cx="4957510" cy="1276930"/>
            <a:chOff x="6396290" y="5292008"/>
            <a:chExt cx="4957510" cy="1276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/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/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𝒗𝒐𝒄𝒂𝒍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/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/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/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/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/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/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𝐿𝑖𝑛𝑒𝑎𝑟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642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" grpId="0" animBg="1"/>
      <p:bldP spid="40" grpId="0"/>
      <p:bldP spid="57" grpId="0" animBg="1"/>
      <p:bldP spid="61" grpId="0"/>
      <p:bldP spid="62" grpId="0" animBg="1"/>
      <p:bldP spid="1056" grpId="0"/>
      <p:bldP spid="1059" grpId="0" animBg="1"/>
      <p:bldP spid="1064" grpId="0" animBg="1"/>
      <p:bldP spid="1065" grpId="0"/>
      <p:bldP spid="1084" grpId="0"/>
      <p:bldP spid="108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1869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take a bow!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arty Zutto">
            <a:extLst>
              <a:ext uri="{FF2B5EF4-FFF2-40B4-BE49-F238E27FC236}">
                <a16:creationId xmlns:a16="http://schemas.microsoft.com/office/drawing/2014/main" id="{8F5BBCA2-CBD3-BE77-489A-C191AD027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30" y="359383"/>
            <a:ext cx="2803110" cy="2803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A386C-42B3-79B2-07B5-03DFB1B4501F}"/>
              </a:ext>
            </a:extLst>
          </p:cNvPr>
          <p:cNvSpPr txBox="1"/>
          <p:nvPr/>
        </p:nvSpPr>
        <p:spPr>
          <a:xfrm>
            <a:off x="9859773" y="3158300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Great job!</a:t>
            </a:r>
          </a:p>
        </p:txBody>
      </p:sp>
    </p:spTree>
    <p:extLst>
      <p:ext uri="{BB962C8B-B14F-4D97-AF65-F5344CB8AC3E}">
        <p14:creationId xmlns:p14="http://schemas.microsoft.com/office/powerpoint/2010/main" val="109507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5EFC6-C7DA-92DA-AAB1-94555C946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228D-EC3B-2553-F66C-92F73D38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/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/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/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/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/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/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/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/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blipFill>
                <a:blip r:embed="rId10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/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blipFill>
                <a:blip r:embed="rId11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/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blipFill>
                <a:blip r:embed="rId12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/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blipFill>
                <a:blip r:embed="rId13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/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blipFill>
                <a:blip r:embed="rId14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/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blipFill>
                <a:blip r:embed="rId15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B259434-E407-6E6E-E4A0-869F7DC8EB7E}"/>
              </a:ext>
            </a:extLst>
          </p:cNvPr>
          <p:cNvSpPr/>
          <p:nvPr/>
        </p:nvSpPr>
        <p:spPr>
          <a:xfrm>
            <a:off x="125428" y="2913874"/>
            <a:ext cx="4454188" cy="1681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/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𝒑𝒓𝒐𝒅𝒖𝒄𝒕𝒔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blipFill>
                <a:blip r:embed="rId16"/>
                <a:stretch>
                  <a:fillRect l="-1133" r="-651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/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𝒍𝒂𝒓𝒈𝒆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𝒆𝒙𝒑𝒍𝒐𝒅𝒆𝒅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/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𝒔𝒎𝒂𝒍𝒍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𝒗𝒂𝒏𝒊𝒔𝒉𝒆𝒅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0BABA87-E1EC-83BD-4D30-6F2B52356C5C}"/>
              </a:ext>
            </a:extLst>
          </p:cNvPr>
          <p:cNvSpPr txBox="1"/>
          <p:nvPr/>
        </p:nvSpPr>
        <p:spPr>
          <a:xfrm>
            <a:off x="10712863" y="4799831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“chain rule”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6A48412-E901-815A-5759-0A710E0D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65" y="1315068"/>
            <a:ext cx="69627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AE6F733-E876-24F9-9AD0-CC6D4A7C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8581">
            <a:off x="9608953" y="3950855"/>
            <a:ext cx="1413848" cy="14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A5B70-356D-6576-442E-5460BFB2D83E}"/>
              </a:ext>
            </a:extLst>
          </p:cNvPr>
          <p:cNvSpPr txBox="1"/>
          <p:nvPr/>
        </p:nvSpPr>
        <p:spPr>
          <a:xfrm>
            <a:off x="838199" y="5018882"/>
            <a:ext cx="82031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Training with </a:t>
            </a:r>
            <a:r>
              <a:rPr lang="en-US" sz="1600" b="1" dirty="0"/>
              <a:t>Backpropagation Through Time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Vanishing or exploding gradients </a:t>
            </a:r>
            <a:r>
              <a:rPr lang="en-US" sz="1600" dirty="0"/>
              <a:t>problems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hindering the learning process, especially for long sequences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the training process highly unstable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33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19" grpId="0"/>
      <p:bldP spid="21" grpId="0"/>
      <p:bldP spid="28" grpId="0"/>
      <p:bldP spid="29" grpId="0"/>
      <p:bldP spid="30" grpId="0"/>
      <p:bldP spid="31" grpId="0"/>
      <p:bldP spid="32" grpId="0"/>
      <p:bldP spid="33" grpId="0"/>
      <p:bldP spid="41" grpId="0" animBg="1"/>
      <p:bldP spid="36" grpId="0"/>
      <p:bldP spid="37" grpId="0"/>
      <p:bldP spid="40" grpId="0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931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6E1AD-C6B5-BD95-218E-0D69D9362479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 Y Z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5E46E0-8767-B765-9AB1-442EBF222F00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7542CF-97AB-2D2B-6B19-BC9D7CDE225E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 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D5A832-E097-938C-B9D9-7C8CDE70019D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9200-3C0E-3D64-883B-44D1A16BC183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9E9551-D953-993B-6D3D-4DE1553879C0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1775499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F51FAFAA-C10A-8239-2653-AA37305B41A5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C04AADE8-9D42-9DA4-0AEE-A35655FE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48BEF3D-24CA-8EA1-343B-51CDCFC4320E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00CDCC6B-D5B4-5352-643A-77291ABD1CF0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714A554-B892-4B72-644E-9E3A54BFB330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BDE18EB8-A1ED-F1A2-52F6-7D273558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3458D2C3-7AF7-66E7-D2C3-772125B7AFCC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BB14DAD0-1933-475E-E94D-2FEBD1A2BD3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E159E02C-3E2E-97F3-9BCD-7696C092AE1F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72905F0-D4F5-F649-3C3A-08092096C8F1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64B45C9-FA69-5F7B-1507-648C7560146A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EBBA83F5-4DA1-0965-C1C7-3E46EA8FD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308BB896-E5A6-0ACF-B240-FFCE9D9C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33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6E1AD-C6B5-BD95-218E-0D69D9362479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love you&lt;EOS&gt;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A B C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5E46E0-8767-B765-9AB1-442EBF222F00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7542CF-97AB-2D2B-6B19-BC9D7CDE225E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r>
              <a:rPr lang="en-US" b="1" dirty="0">
                <a:solidFill>
                  <a:srgbClr val="FFFF00"/>
                </a:solidFill>
              </a:rPr>
              <a:t> 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D5A832-E097-938C-B9D9-7C8CDE70019D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9200-3C0E-3D64-883B-44D1A16BC183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9E9551-D953-993B-6D3D-4DE1553879C0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1775498" y="6140220"/>
            <a:ext cx="148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love you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F51FAFAA-C10A-8239-2653-AA37305B41A5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C04AADE8-9D42-9DA4-0AEE-A35655FE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48BEF3D-24CA-8EA1-343B-51CDCFC4320E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00CDCC6B-D5B4-5352-643A-77291ABD1CF0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714A554-B892-4B72-644E-9E3A54BFB330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BDE18EB8-A1ED-F1A2-52F6-7D273558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3458D2C3-7AF7-66E7-D2C3-772125B7AFCC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BB14DAD0-1933-475E-E94D-2FEBD1A2BD3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E159E02C-3E2E-97F3-9BCD-7696C092AE1F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72905F0-D4F5-F649-3C3A-08092096C8F1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64B45C9-FA69-5F7B-1507-648C7560146A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EBBA83F5-4DA1-0965-C1C7-3E46EA8FD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308BB896-E5A6-0ACF-B240-FFCE9D9C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3779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76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992103" y="3244334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71" y="323681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282821" y="2869037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22227E-275D-A17B-3590-A4A282A46725}"/>
              </a:ext>
            </a:extLst>
          </p:cNvPr>
          <p:cNvCxnSpPr>
            <a:stCxn id="4101" idx="3"/>
          </p:cNvCxnSpPr>
          <p:nvPr/>
        </p:nvCxnSpPr>
        <p:spPr>
          <a:xfrm>
            <a:off x="5315961" y="3429000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825689-ED6E-BCE9-5223-1A0117EB5DD7}"/>
              </a:ext>
            </a:extLst>
          </p:cNvPr>
          <p:cNvSpPr txBox="1"/>
          <p:nvPr/>
        </p:nvSpPr>
        <p:spPr>
          <a:xfrm>
            <a:off x="7159301" y="3242779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14" name="Picture 2" descr="France flag">
            <a:extLst>
              <a:ext uri="{FF2B5EF4-FFF2-40B4-BE49-F238E27FC236}">
                <a16:creationId xmlns:a16="http://schemas.microsoft.com/office/drawing/2014/main" id="{4CB3E6DF-D084-8EAB-5889-D108236E8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733106" y="3235259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786C12-F6A6-0B74-F229-BAB16A4D3A81}"/>
              </a:ext>
            </a:extLst>
          </p:cNvPr>
          <p:cNvSpPr txBox="1"/>
          <p:nvPr/>
        </p:nvSpPr>
        <p:spPr>
          <a:xfrm>
            <a:off x="6639819" y="286748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19549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D807-25D3-8A41-C6B2-07CC87D7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4A6AD398-4808-68CA-1016-D822F9E727EC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D863C-7897-87E3-258D-9EA5118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250C6E95-EA15-E309-5260-D1936FBC1E72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A05971E-A71F-1024-2641-379DABB7950F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E7F19F-515C-C1AD-5F8F-32A2EC3EA33A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12C855-1C87-9FB4-8521-7DC05DFB20A6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2EDD511-BC3D-CE52-D96D-1B8D12AE8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280" y="4872491"/>
              <a:ext cx="0" cy="2295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D45F0B-87EC-CD4C-2D65-22BF6E944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A71E2F-AA37-0C16-682A-388328A6AC2C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6E2373-5167-FF8D-2378-2F2F9A33E1CC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Je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B0169A24-9B1B-4A3F-5DB4-9C9A2FB26F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E4CF3A-A96A-8C13-356B-0D3F13CD5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932FD558-A485-7363-D467-2946B742FB26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9468E5-0144-9A35-AE0B-485FE2A31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280" y="5597298"/>
              <a:ext cx="0" cy="361636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A4C5F940-8BE2-0F76-3D44-79D89E9F86BF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CFD1B19A-B515-50C5-F221-5C9AEDC0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4B4A34E5-96EE-89F1-68D3-24E81D182CD5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sp>
        <p:nvSpPr>
          <p:cNvPr id="4137" name="TextBox 4136">
            <a:extLst>
              <a:ext uri="{FF2B5EF4-FFF2-40B4-BE49-F238E27FC236}">
                <a16:creationId xmlns:a16="http://schemas.microsoft.com/office/drawing/2014/main" id="{E7990F89-8BA6-526D-C525-7DE95BBBB0BC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3864888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Je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D16F5FA-9500-96B8-0991-E84B6F501096}"/>
              </a:ext>
            </a:extLst>
          </p:cNvPr>
          <p:cNvCxnSpPr>
            <a:cxnSpLocks/>
          </p:cNvCxnSpPr>
          <p:nvPr/>
        </p:nvCxnSpPr>
        <p:spPr>
          <a:xfrm>
            <a:off x="7893612" y="2984214"/>
            <a:ext cx="457200" cy="2194560"/>
          </a:xfrm>
          <a:prstGeom prst="curvedConnector3">
            <a:avLst>
              <a:gd name="adj1" fmla="val 160210"/>
            </a:avLst>
          </a:prstGeom>
          <a:ln>
            <a:solidFill>
              <a:srgbClr val="FFFF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B66296-73C8-D9B5-54CB-545F11829576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836038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FFFF00"/>
                  </a:solidFill>
                </a:rPr>
                <a:t>vais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E33FCD-4764-8AA2-C454-EBD45825AF79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422015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FFFF00"/>
                  </a:solidFill>
                </a:rPr>
                <a:t>vais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6971FC91-B3EC-E3E1-276F-A7435D6EB0A1}"/>
              </a:ext>
            </a:extLst>
          </p:cNvPr>
          <p:cNvCxnSpPr>
            <a:cxnSpLocks/>
          </p:cNvCxnSpPr>
          <p:nvPr/>
        </p:nvCxnSpPr>
        <p:spPr>
          <a:xfrm>
            <a:off x="7893612" y="2984214"/>
            <a:ext cx="457200" cy="2194560"/>
          </a:xfrm>
          <a:prstGeom prst="curvedConnector3">
            <a:avLst>
              <a:gd name="adj1" fmla="val 160210"/>
            </a:avLst>
          </a:prstGeom>
          <a:ln>
            <a:solidFill>
              <a:srgbClr val="FFFF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B27368-7F98-C015-2D20-A4FF6DF89EF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853557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bien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72368BB-702F-446B-3E69-EF4551D216A4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59E7-DA11-E7A8-752F-57EFD218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71C-F403-85F0-4DE9-F6F5F059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A8E51-60BF-BCE9-20C9-FBF8B17E0658}"/>
              </a:ext>
            </a:extLst>
          </p:cNvPr>
          <p:cNvSpPr txBox="1"/>
          <p:nvPr/>
        </p:nvSpPr>
        <p:spPr>
          <a:xfrm>
            <a:off x="838199" y="3311376"/>
            <a:ext cx="4876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AB698E-5910-1795-EC97-E4F4695220DB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68938-A885-7E7B-1B86-6ED893B822E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48F61B-4940-E907-3F2D-9A18720BBC7E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3C86-1044-4B19-BA38-3B5063A182AB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</p:spTree>
    <p:extLst>
      <p:ext uri="{BB962C8B-B14F-4D97-AF65-F5344CB8AC3E}">
        <p14:creationId xmlns:p14="http://schemas.microsoft.com/office/powerpoint/2010/main" val="391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629263"/>
            <a:ext cx="5963233" cy="3880289"/>
            <a:chOff x="1066217" y="2629263"/>
            <a:chExt cx="5963233" cy="38802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79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bien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</p:grp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69E7B95-4329-AD59-5084-5ECA7E9F7F02}"/>
              </a:ext>
            </a:extLst>
          </p:cNvPr>
          <p:cNvCxnSpPr>
            <a:cxnSpLocks/>
          </p:cNvCxnSpPr>
          <p:nvPr/>
        </p:nvCxnSpPr>
        <p:spPr>
          <a:xfrm>
            <a:off x="7893612" y="2984214"/>
            <a:ext cx="457200" cy="2194560"/>
          </a:xfrm>
          <a:prstGeom prst="curvedConnector3">
            <a:avLst>
              <a:gd name="adj1" fmla="val 160210"/>
            </a:avLst>
          </a:prstGeom>
          <a:ln>
            <a:solidFill>
              <a:srgbClr val="FFFF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A627AC-8EA3-D71C-0C44-5DE806A9B825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308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C843663A-20EF-91AC-3042-6960F52A19B6}"/>
              </a:ext>
            </a:extLst>
          </p:cNvPr>
          <p:cNvGrpSpPr/>
          <p:nvPr/>
        </p:nvGrpSpPr>
        <p:grpSpPr>
          <a:xfrm>
            <a:off x="3063429" y="2267627"/>
            <a:ext cx="5963233" cy="4241925"/>
            <a:chOff x="1066217" y="2267627"/>
            <a:chExt cx="5963233" cy="424192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6334B6-5057-F29C-DA8E-B8734331C909}"/>
                </a:ext>
              </a:extLst>
            </p:cNvPr>
            <p:cNvSpPr/>
            <p:nvPr/>
          </p:nvSpPr>
          <p:spPr>
            <a:xfrm>
              <a:off x="1199568" y="2629263"/>
              <a:ext cx="5829882" cy="2968035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838ECF-8BA3-D63A-47A0-E05AC588C551}"/>
                </a:ext>
              </a:extLst>
            </p:cNvPr>
            <p:cNvSpPr/>
            <p:nvPr/>
          </p:nvSpPr>
          <p:spPr>
            <a:xfrm>
              <a:off x="2013792" y="4133851"/>
              <a:ext cx="924502" cy="727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E89DA-722F-6053-B7F8-6F0FC842AFB7}"/>
                </a:ext>
              </a:extLst>
            </p:cNvPr>
            <p:cNvSpPr/>
            <p:nvPr/>
          </p:nvSpPr>
          <p:spPr>
            <a:xfrm>
              <a:off x="4712755" y="3598408"/>
              <a:ext cx="1325391" cy="11206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Decoder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B4357-29EF-972F-3388-2215A61B1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054" y="4719099"/>
              <a:ext cx="0" cy="4064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D49A8-A5FB-FD28-C3A7-617214DFE366}"/>
                </a:ext>
              </a:extLst>
            </p:cNvPr>
            <p:cNvSpPr txBox="1"/>
            <p:nvPr/>
          </p:nvSpPr>
          <p:spPr>
            <a:xfrm>
              <a:off x="1097658" y="5176760"/>
              <a:ext cx="2915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I am fine &lt;EOS&gt;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AC950D-86AB-4CE0-AFC6-9A4201A5E66D}"/>
                </a:ext>
              </a:extLst>
            </p:cNvPr>
            <p:cNvSpPr txBox="1"/>
            <p:nvPr/>
          </p:nvSpPr>
          <p:spPr>
            <a:xfrm>
              <a:off x="4469611" y="5176760"/>
              <a:ext cx="239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&lt;SOS&gt; Je </a:t>
              </a:r>
              <a:r>
                <a:rPr lang="en-US" b="1" dirty="0" err="1">
                  <a:solidFill>
                    <a:srgbClr val="FFFF00"/>
                  </a:solidFill>
                </a:rPr>
                <a:t>vais</a:t>
              </a:r>
              <a:r>
                <a:rPr lang="en-US" b="1" dirty="0">
                  <a:solidFill>
                    <a:srgbClr val="FFFF00"/>
                  </a:solidFill>
                </a:rPr>
                <a:t> bien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F31EF-21C8-BB7E-3B1E-E77776881B9F}"/>
                </a:ext>
              </a:extLst>
            </p:cNvPr>
            <p:cNvSpPr txBox="1"/>
            <p:nvPr/>
          </p:nvSpPr>
          <p:spPr>
            <a:xfrm>
              <a:off x="4978324" y="2799548"/>
              <a:ext cx="1059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&lt;EOS&gt;</a:t>
              </a:r>
            </a:p>
          </p:txBody>
        </p:sp>
        <p:pic>
          <p:nvPicPr>
            <p:cNvPr id="13" name="Picture 2" descr="France flag">
              <a:extLst>
                <a:ext uri="{FF2B5EF4-FFF2-40B4-BE49-F238E27FC236}">
                  <a16:creationId xmlns:a16="http://schemas.microsoft.com/office/drawing/2014/main" id="{234F164A-08AA-AEE0-E61A-A6BF8A2898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4586128" y="2827977"/>
              <a:ext cx="452543" cy="296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AC45C-710C-765F-D13C-EBC51877A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839" y="3209925"/>
              <a:ext cx="0" cy="413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D2EFE5-C728-F7FD-D519-1FEC70153C53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463579" y="3146315"/>
              <a:ext cx="585248" cy="2560320"/>
            </a:xfrm>
            <a:prstGeom prst="bentConnector5">
              <a:avLst>
                <a:gd name="adj1" fmla="val -39060"/>
                <a:gd name="adj2" fmla="val 46543"/>
                <a:gd name="adj3" fmla="val 13906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6D91BAFC-C898-EE4E-7213-7C4F1AA31A4B}"/>
                </a:ext>
              </a:extLst>
            </p:cNvPr>
            <p:cNvSpPr txBox="1"/>
            <p:nvPr/>
          </p:nvSpPr>
          <p:spPr>
            <a:xfrm>
              <a:off x="1775499" y="6140220"/>
              <a:ext cx="132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</a:t>
              </a:r>
              <a:r>
                <a:rPr lang="en-US" b="1" dirty="0"/>
                <a:t>I am fine</a:t>
              </a:r>
              <a:r>
                <a:rPr lang="en-US" dirty="0"/>
                <a:t>"</a:t>
              </a:r>
            </a:p>
          </p:txBody>
        </p:sp>
        <p:pic>
          <p:nvPicPr>
            <p:cNvPr id="4102" name="Picture 2">
              <a:extLst>
                <a:ext uri="{FF2B5EF4-FFF2-40B4-BE49-F238E27FC236}">
                  <a16:creationId xmlns:a16="http://schemas.microsoft.com/office/drawing/2014/main" id="{E51F8648-F872-96DD-9F56-DC8F9B9C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567" y="6132700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4AE296B-1CBC-2D59-6B14-54C6785215D7}"/>
                </a:ext>
              </a:extLst>
            </p:cNvPr>
            <p:cNvSpPr txBox="1"/>
            <p:nvPr/>
          </p:nvSpPr>
          <p:spPr>
            <a:xfrm>
              <a:off x="1066217" y="5764923"/>
              <a:ext cx="140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</a:t>
              </a:r>
              <a:endParaRPr lang="en-US" b="1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301A06-28BF-BA68-8DF4-EC9D378C0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632" y="2267627"/>
              <a:ext cx="0" cy="361636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8908CEC-FCD5-9968-8EFC-D49DB292E9BA}"/>
              </a:ext>
            </a:extLst>
          </p:cNvPr>
          <p:cNvSpPr txBox="1"/>
          <p:nvPr/>
        </p:nvSpPr>
        <p:spPr>
          <a:xfrm>
            <a:off x="7033575" y="184401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19" name="Picture 2" descr="France flag">
            <a:extLst>
              <a:ext uri="{FF2B5EF4-FFF2-40B4-BE49-F238E27FC236}">
                <a16:creationId xmlns:a16="http://schemas.microsoft.com/office/drawing/2014/main" id="{19BD6920-2010-B540-9DC4-A7E0DE61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607380" y="183649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F002BC-1362-13E1-100D-A16852A50518}"/>
              </a:ext>
            </a:extLst>
          </p:cNvPr>
          <p:cNvSpPr txBox="1"/>
          <p:nvPr/>
        </p:nvSpPr>
        <p:spPr>
          <a:xfrm>
            <a:off x="6514093" y="146871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2737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AC78-9110-A7B5-64A2-88837D82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6936ADC6-BA15-BC93-416B-9F2BB1A103F3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75C0C-D340-8739-3A22-00F0755F6756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80810-5BA7-11C0-31AF-6F3E5514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C9AAD-38B7-CA86-5396-17F26BDDAB29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F52EA-ED7F-9203-2E3B-5934CE2BE59C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D3C57-6DAC-CC84-7470-050F1DC16349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6D59D-B960-8F9D-3172-3179550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0857D786-F18E-B4B6-4512-937E47CC8957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A5D8D-A06C-A25E-522F-4D55EFE79F5F}"/>
              </a:ext>
            </a:extLst>
          </p:cNvPr>
          <p:cNvSpPr txBox="1"/>
          <p:nvPr/>
        </p:nvSpPr>
        <p:spPr>
          <a:xfrm>
            <a:off x="7360710" y="4450149"/>
            <a:ext cx="299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"Attention Is All You Need"</a:t>
            </a:r>
          </a:p>
        </p:txBody>
      </p:sp>
    </p:spTree>
    <p:extLst>
      <p:ext uri="{BB962C8B-B14F-4D97-AF65-F5344CB8AC3E}">
        <p14:creationId xmlns:p14="http://schemas.microsoft.com/office/powerpoint/2010/main" val="14639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1585</TotalTime>
  <Words>3102</Words>
  <Application>Microsoft Office PowerPoint</Application>
  <PresentationFormat>Widescreen</PresentationFormat>
  <Paragraphs>1380</Paragraphs>
  <Slides>82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Arial</vt:lpstr>
      <vt:lpstr>Avenir Next LT Pro</vt:lpstr>
      <vt:lpstr>Avenir Next LT Pro Light</vt:lpstr>
      <vt:lpstr>Calibri</vt:lpstr>
      <vt:lpstr>Cambria Math</vt:lpstr>
      <vt:lpstr>Consolas</vt:lpstr>
      <vt:lpstr>Wingdings</vt:lpstr>
      <vt:lpstr>Office Theme</vt:lpstr>
      <vt:lpstr>Introduction to Transformer</vt:lpstr>
      <vt:lpstr>Transformer </vt:lpstr>
      <vt:lpstr>NLP until 2017</vt:lpstr>
      <vt:lpstr>NLP until 2017</vt:lpstr>
      <vt:lpstr>Language modeling with RNNs</vt:lpstr>
      <vt:lpstr>Language modeling with RNNs</vt:lpstr>
      <vt:lpstr>Language modeling with RNNs</vt:lpstr>
      <vt:lpstr>NLP until 2017</vt:lpstr>
      <vt:lpstr>The arrival of Transformer</vt:lpstr>
      <vt:lpstr>Transformer for machine translation</vt:lpstr>
      <vt:lpstr>The arrival of Transformer</vt:lpstr>
      <vt:lpstr>NLP revolutions since 2017</vt:lpstr>
      <vt:lpstr>PowerPoint Presentation</vt:lpstr>
      <vt:lpstr>Transformer – Plan of attack</vt:lpstr>
      <vt:lpstr>PowerPoint Presentation</vt:lpstr>
      <vt:lpstr>Inputs/Outputs</vt:lpstr>
      <vt:lpstr>Text data  Model</vt:lpstr>
      <vt:lpstr>Text data  Model</vt:lpstr>
      <vt:lpstr>Text data  Model</vt:lpstr>
      <vt:lpstr>Tokenizer</vt:lpstr>
      <vt:lpstr>Tokenizer</vt:lpstr>
      <vt:lpstr>Put it all together (1/3)</vt:lpstr>
      <vt:lpstr>Put it all together (2/3)</vt:lpstr>
      <vt:lpstr>Put it all together (3/3)</vt:lpstr>
      <vt:lpstr>PowerPoint Presentation</vt:lpstr>
      <vt:lpstr>Transformer blocks</vt:lpstr>
      <vt:lpstr>PowerPoint Presentation</vt:lpstr>
      <vt:lpstr>Encoder Input &amp; Decoder Input</vt:lpstr>
      <vt:lpstr>Encoder Input</vt:lpstr>
      <vt:lpstr>Input Embedding</vt:lpstr>
      <vt:lpstr>Input Embedding</vt:lpstr>
      <vt:lpstr>PowerPoint Presentation</vt:lpstr>
      <vt:lpstr>Positional Encoding</vt:lpstr>
      <vt:lpstr>Positional Encoding</vt:lpstr>
      <vt:lpstr>Put it all together</vt:lpstr>
      <vt:lpstr>PowerPoint Presentation</vt:lpstr>
      <vt:lpstr>Encoder</vt:lpstr>
      <vt:lpstr>Encoder</vt:lpstr>
      <vt:lpstr>PowerPoint Presentation</vt:lpstr>
      <vt:lpstr>Encoder</vt:lpstr>
      <vt:lpstr>Multi-Head Attention Layer</vt:lpstr>
      <vt:lpstr>1-Head Attention Layer</vt:lpstr>
      <vt:lpstr>1-Head Attention Layer – Self Attention</vt:lpstr>
      <vt:lpstr>Self-Attention</vt:lpstr>
      <vt:lpstr>1-Head Attention Layer</vt:lpstr>
      <vt:lpstr>Multi-Head Attention </vt:lpstr>
      <vt:lpstr>PowerPoint Presentation</vt:lpstr>
      <vt:lpstr>Encoder</vt:lpstr>
      <vt:lpstr>Layer Normalization</vt:lpstr>
      <vt:lpstr>Put it all together</vt:lpstr>
      <vt:lpstr>PowerPoint Presentation</vt:lpstr>
      <vt:lpstr>Encoder</vt:lpstr>
      <vt:lpstr>Feed Forward</vt:lpstr>
      <vt:lpstr>PowerPoint Presentation</vt:lpstr>
      <vt:lpstr>Encoder</vt:lpstr>
      <vt:lpstr>Residual Connection</vt:lpstr>
      <vt:lpstr>PowerPoint Presentation</vt:lpstr>
      <vt:lpstr>Encoder</vt:lpstr>
      <vt:lpstr>PowerPoint Presentation</vt:lpstr>
      <vt:lpstr>Decoder</vt:lpstr>
      <vt:lpstr>Decoder</vt:lpstr>
      <vt:lpstr>Masked Multi-Head Attention</vt:lpstr>
      <vt:lpstr>Multi-Head Attention of Decoder</vt:lpstr>
      <vt:lpstr>Decoder</vt:lpstr>
      <vt:lpstr>PowerPoint Presentation</vt:lpstr>
      <vt:lpstr>Transformer prediction</vt:lpstr>
      <vt:lpstr>Transformer prediction</vt:lpstr>
      <vt:lpstr>PowerPoint Presentation</vt:lpstr>
      <vt:lpstr>Now take a bow!</vt:lpstr>
      <vt:lpstr>PowerPoint Presentation</vt:lpstr>
      <vt:lpstr>Training</vt:lpstr>
      <vt:lpstr>Training</vt:lpstr>
      <vt:lpstr>PowerPoint Presentation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Transformer</dc:title>
  <dc:creator>Tan Nguyen Duong</dc:creator>
  <cp:lastModifiedBy>Tan Nguyen Duong</cp:lastModifiedBy>
  <cp:revision>66</cp:revision>
  <dcterms:created xsi:type="dcterms:W3CDTF">2024-01-18T15:07:39Z</dcterms:created>
  <dcterms:modified xsi:type="dcterms:W3CDTF">2024-02-13T22:51:05Z</dcterms:modified>
</cp:coreProperties>
</file>